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15" r:id="rId3"/>
    <p:sldId id="2458" r:id="rId4"/>
    <p:sldId id="2509" r:id="rId5"/>
    <p:sldId id="2459" r:id="rId6"/>
    <p:sldId id="2516" r:id="rId7"/>
    <p:sldId id="2508" r:id="rId8"/>
    <p:sldId id="2513" r:id="rId9"/>
    <p:sldId id="2499" r:id="rId10"/>
    <p:sldId id="2501" r:id="rId11"/>
    <p:sldId id="2503" r:id="rId12"/>
    <p:sldId id="2504" r:id="rId13"/>
    <p:sldId id="2505" r:id="rId14"/>
    <p:sldId id="2457" r:id="rId15"/>
    <p:sldId id="2506" r:id="rId16"/>
    <p:sldId id="2507" r:id="rId17"/>
    <p:sldId id="2511" r:id="rId18"/>
    <p:sldId id="244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0066FF"/>
    <a:srgbClr val="33CCCC"/>
    <a:srgbClr val="00FFFF"/>
    <a:srgbClr val="66FFFF"/>
    <a:srgbClr val="66FFCC"/>
    <a:srgbClr val="99FF99"/>
    <a:srgbClr val="03772A"/>
    <a:srgbClr val="C0F4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83725" autoAdjust="0"/>
  </p:normalViewPr>
  <p:slideViewPr>
    <p:cSldViewPr snapToGrid="0">
      <p:cViewPr varScale="1">
        <p:scale>
          <a:sx n="77" d="100"/>
          <a:sy n="77" d="100"/>
        </p:scale>
        <p:origin x="96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193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3/6/2023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3/6/2023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69" r:id="rId8"/>
    <p:sldLayoutId id="2147483666" r:id="rId9"/>
    <p:sldLayoutId id="2147483670" r:id="rId10"/>
    <p:sldLayoutId id="2147483667" r:id="rId11"/>
    <p:sldLayoutId id="2147483668" r:id="rId12"/>
    <p:sldLayoutId id="2147483655" r:id="rId1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5.png"/><Relationship Id="rId3" Type="http://schemas.openxmlformats.org/officeDocument/2006/relationships/image" Target="../media/image11.wmf"/><Relationship Id="rId7" Type="http://schemas.openxmlformats.org/officeDocument/2006/relationships/image" Target="../media/image23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26.wmf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10.bin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4.tmp"/><Relationship Id="rId5" Type="http://schemas.openxmlformats.org/officeDocument/2006/relationships/image" Target="../media/image22.wmf"/><Relationship Id="rId15" Type="http://schemas.openxmlformats.org/officeDocument/2006/relationships/image" Target="../media/image25.wmf"/><Relationship Id="rId10" Type="http://schemas.openxmlformats.org/officeDocument/2006/relationships/image" Target="../media/image22.png"/><Relationship Id="rId19" Type="http://schemas.openxmlformats.org/officeDocument/2006/relationships/oleObject" Target="../embeddings/oleObject11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6.png"/><Relationship Id="rId1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4.bin"/><Relationship Id="rId18" Type="http://schemas.openxmlformats.org/officeDocument/2006/relationships/oleObject" Target="../embeddings/oleObject17.bin"/><Relationship Id="rId26" Type="http://schemas.openxmlformats.org/officeDocument/2006/relationships/oleObject" Target="../embeddings/oleObject21.bin"/><Relationship Id="rId3" Type="http://schemas.openxmlformats.org/officeDocument/2006/relationships/image" Target="../media/image11.wmf"/><Relationship Id="rId21" Type="http://schemas.openxmlformats.org/officeDocument/2006/relationships/image" Target="../media/image27.png"/><Relationship Id="rId7" Type="http://schemas.openxmlformats.org/officeDocument/2006/relationships/image" Target="../media/image23.wmf"/><Relationship Id="rId12" Type="http://schemas.openxmlformats.org/officeDocument/2006/relationships/image" Target="../media/image25.wmf"/><Relationship Id="rId17" Type="http://schemas.openxmlformats.org/officeDocument/2006/relationships/image" Target="../media/image50.png"/><Relationship Id="rId25" Type="http://schemas.openxmlformats.org/officeDocument/2006/relationships/image" Target="../media/image33.png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8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13.bin"/><Relationship Id="rId24" Type="http://schemas.openxmlformats.org/officeDocument/2006/relationships/oleObject" Target="../embeddings/oleObject20.bin"/><Relationship Id="rId5" Type="http://schemas.openxmlformats.org/officeDocument/2006/relationships/image" Target="../media/image22.wmf"/><Relationship Id="rId15" Type="http://schemas.openxmlformats.org/officeDocument/2006/relationships/oleObject" Target="../embeddings/oleObject15.bin"/><Relationship Id="rId23" Type="http://schemas.openxmlformats.org/officeDocument/2006/relationships/image" Target="../media/image32.png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220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231.png"/><Relationship Id="rId14" Type="http://schemas.openxmlformats.org/officeDocument/2006/relationships/image" Target="../media/image26.wmf"/><Relationship Id="rId22" Type="http://schemas.openxmlformats.org/officeDocument/2006/relationships/oleObject" Target="../embeddings/oleObject19.bin"/><Relationship Id="rId27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oleObject" Target="../embeddings/oleObject25.bin"/><Relationship Id="rId18" Type="http://schemas.openxmlformats.org/officeDocument/2006/relationships/oleObject" Target="../embeddings/oleObject30.bin"/><Relationship Id="rId26" Type="http://schemas.openxmlformats.org/officeDocument/2006/relationships/image" Target="../media/image27.jpg"/><Relationship Id="rId3" Type="http://schemas.openxmlformats.org/officeDocument/2006/relationships/image" Target="../media/image11.wmf"/><Relationship Id="rId7" Type="http://schemas.openxmlformats.org/officeDocument/2006/relationships/image" Target="../media/image23.wmf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9.bin"/><Relationship Id="rId25" Type="http://schemas.openxmlformats.org/officeDocument/2006/relationships/image" Target="../media/image270.png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2.bin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24.bin"/><Relationship Id="rId24" Type="http://schemas.openxmlformats.org/officeDocument/2006/relationships/image" Target="../media/image240.png"/><Relationship Id="rId5" Type="http://schemas.openxmlformats.org/officeDocument/2006/relationships/image" Target="../media/image22.wmf"/><Relationship Id="rId15" Type="http://schemas.openxmlformats.org/officeDocument/2006/relationships/oleObject" Target="../embeddings/oleObject27.bin"/><Relationship Id="rId23" Type="http://schemas.openxmlformats.org/officeDocument/2006/relationships/oleObject" Target="../embeddings/oleObject33.bin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31.bin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23.bin"/><Relationship Id="rId14" Type="http://schemas.openxmlformats.org/officeDocument/2006/relationships/oleObject" Target="../embeddings/oleObject26.bin"/><Relationship Id="rId22" Type="http://schemas.openxmlformats.org/officeDocument/2006/relationships/image" Target="../media/image230.png"/><Relationship Id="rId27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oleObject" Target="../embeddings/oleObject25.bin"/><Relationship Id="rId18" Type="http://schemas.openxmlformats.org/officeDocument/2006/relationships/oleObject" Target="../embeddings/oleObject30.bin"/><Relationship Id="rId3" Type="http://schemas.openxmlformats.org/officeDocument/2006/relationships/image" Target="../media/image11.wmf"/><Relationship Id="rId21" Type="http://schemas.openxmlformats.org/officeDocument/2006/relationships/oleObject" Target="../embeddings/oleObject33.bin"/><Relationship Id="rId7" Type="http://schemas.openxmlformats.org/officeDocument/2006/relationships/image" Target="../media/image23.wmf"/><Relationship Id="rId12" Type="http://schemas.openxmlformats.org/officeDocument/2006/relationships/image" Target="../media/image26.wmf"/><Relationship Id="rId17" Type="http://schemas.openxmlformats.org/officeDocument/2006/relationships/oleObject" Target="../embeddings/oleObject29.bin"/><Relationship Id="rId2" Type="http://schemas.openxmlformats.org/officeDocument/2006/relationships/oleObject" Target="../embeddings/oleObject5.bin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2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7.bin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22.wmf"/><Relationship Id="rId15" Type="http://schemas.openxmlformats.org/officeDocument/2006/relationships/oleObject" Target="../embeddings/oleObject27.bin"/><Relationship Id="rId23" Type="http://schemas.openxmlformats.org/officeDocument/2006/relationships/image" Target="../media/image28.jpg"/><Relationship Id="rId10" Type="http://schemas.openxmlformats.org/officeDocument/2006/relationships/image" Target="../media/image25.wmf"/><Relationship Id="rId19" Type="http://schemas.openxmlformats.org/officeDocument/2006/relationships/oleObject" Target="../embeddings/oleObject31.bin"/><Relationship Id="rId4" Type="http://schemas.openxmlformats.org/officeDocument/2006/relationships/oleObject" Target="../embeddings/oleObject6.bin"/><Relationship Id="rId9" Type="http://schemas.openxmlformats.org/officeDocument/2006/relationships/oleObject" Target="../embeddings/oleObject23.bin"/><Relationship Id="rId14" Type="http://schemas.openxmlformats.org/officeDocument/2006/relationships/oleObject" Target="../embeddings/oleObject26.bin"/><Relationship Id="rId22" Type="http://schemas.openxmlformats.org/officeDocument/2006/relationships/oleObject" Target="../embeddings/oleObject3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29.tmp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0.wmf"/><Relationship Id="rId7" Type="http://schemas.openxmlformats.org/officeDocument/2006/relationships/image" Target="../media/image3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tmp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mp"/><Relationship Id="rId3" Type="http://schemas.openxmlformats.org/officeDocument/2006/relationships/image" Target="../media/image10.wmf"/><Relationship Id="rId7" Type="http://schemas.openxmlformats.org/officeDocument/2006/relationships/image" Target="../media/image36.tmp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image" Target="../media/image26.wmf"/><Relationship Id="rId18" Type="http://schemas.openxmlformats.org/officeDocument/2006/relationships/image" Target="../media/image40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oleObject24.bin"/><Relationship Id="rId17" Type="http://schemas.openxmlformats.org/officeDocument/2006/relationships/image" Target="../media/image39.png"/><Relationship Id="rId2" Type="http://schemas.openxmlformats.org/officeDocument/2006/relationships/image" Target="../media/image38.tmp"/><Relationship Id="rId16" Type="http://schemas.openxmlformats.org/officeDocument/2006/relationships/oleObject" Target="../embeddings/oleObject27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wmf"/><Relationship Id="rId11" Type="http://schemas.openxmlformats.org/officeDocument/2006/relationships/image" Target="../media/image25.wmf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26.bin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11.wmf"/><Relationship Id="rId9" Type="http://schemas.openxmlformats.org/officeDocument/2006/relationships/oleObject" Target="../embeddings/oleObject22.bin"/><Relationship Id="rId14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mp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image" Target="../media/image2.svg"/><Relationship Id="rId9" Type="http://schemas.openxmlformats.org/officeDocument/2006/relationships/image" Target="../media/image17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6216" y="2456"/>
            <a:ext cx="12183266" cy="6855544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5784" cy="6858000"/>
          </a:xfrm>
          <a:prstGeom prst="rec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 descr="Accent squares:  white open shape, shaded green block, and white block with text placeholder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1966089" y="2311521"/>
            <a:ext cx="7718824" cy="4140796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0895" y="3288406"/>
            <a:ext cx="6814296" cy="135936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99FF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Helvetica-Compressed" panose="02020500000000000000" pitchFamily="18" charset="0"/>
                <a:cs typeface="Times New Roman" panose="02020603050405020304" pitchFamily="18" charset="0"/>
              </a:rPr>
              <a:t>HỆ THỐNG ĐIỀU KHIỂN NHIỆT ĐỘ PHÒNG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3414" y="4938896"/>
            <a:ext cx="2198956" cy="450503"/>
          </a:xfrm>
        </p:spPr>
        <p:txBody>
          <a:bodyPr>
            <a:normAutofit/>
          </a:bodyPr>
          <a:lstStyle/>
          <a:p>
            <a:r>
              <a:rPr lang="en-US" sz="2500" u="sng" dirty="0">
                <a:solidFill>
                  <a:schemeClr val="accent2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Nhóm 01</a:t>
            </a:r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49269" y="6420260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263086" y="-2"/>
            <a:ext cx="928914" cy="832625"/>
          </a:xfrm>
          <a:prstGeom prst="rect">
            <a:avLst/>
          </a:prstGeom>
          <a:solidFill>
            <a:srgbClr val="99FF99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74681" y="1254385"/>
            <a:ext cx="394894" cy="39019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3455" y="832623"/>
            <a:ext cx="436712" cy="419225"/>
          </a:xfrm>
          <a:prstGeom prst="rect">
            <a:avLst/>
          </a:prstGeom>
          <a:solidFill>
            <a:srgbClr val="00FF99">
              <a:alpha val="8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59B02F9-90BB-4A78-A698-3B289DFFB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07360" progId="Equation.DSMT4">
                  <p:embed/>
                </p:oleObj>
              </mc:Choice>
              <mc:Fallback>
                <p:oleObj name="Equation" r:id="rId2" imgW="914400" imgH="207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59B02F9-90BB-4A78-A698-3B289DFF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E2FFDB8-28A9-462B-8E8A-F0A4903C3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07360" progId="Equation.DSMT4">
                  <p:embed/>
                </p:oleObj>
              </mc:Choice>
              <mc:Fallback>
                <p:oleObj name="Equation" r:id="rId4" imgW="914400" imgH="2073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E2FFDB8-28A9-462B-8E8A-F0A4903C3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6181A388-2906-4D72-9F20-AB0DB832A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07360" progId="Equation.DSMT4">
                  <p:embed/>
                </p:oleObj>
              </mc:Choice>
              <mc:Fallback>
                <p:oleObj name="Equation" r:id="rId6" imgW="914400" imgH="20736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6181A388-2906-4D72-9F20-AB0DB832A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8F1B7BC0-2D6C-49C2-B297-D55CF5090711}"/>
              </a:ext>
            </a:extLst>
          </p:cNvPr>
          <p:cNvSpPr/>
          <p:nvPr/>
        </p:nvSpPr>
        <p:spPr>
          <a:xfrm>
            <a:off x="931832" y="1248706"/>
            <a:ext cx="10342847" cy="5171553"/>
          </a:xfrm>
          <a:prstGeom prst="rect">
            <a:avLst/>
          </a:prstGeom>
          <a:solidFill>
            <a:schemeClr val="tx2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3">
                <a:extLst>
                  <a:ext uri="{FF2B5EF4-FFF2-40B4-BE49-F238E27FC236}">
                    <a16:creationId xmlns:a16="http://schemas.microsoft.com/office/drawing/2014/main" id="{6F36110C-E486-43BF-9199-8867333EF6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1833" y="1248708"/>
                <a:ext cx="10342847" cy="519744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Quá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trình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trao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đổi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trong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phòng</a:t>
                </a:r>
                <a:r>
                  <a:rPr lang="en-US" sz="1800" dirty="0">
                    <a:latin typeface="Book Antiqua" panose="02040602050305030304" pitchFamily="18" charset="0"/>
                  </a:rPr>
                  <a:t>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Giả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sử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độ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bằng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nhau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tại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mọi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điểm</a:t>
                </a:r>
                <a:r>
                  <a:rPr lang="en-US" sz="1800" dirty="0">
                    <a:latin typeface="Book Antiqua" panose="02040602050305030304" pitchFamily="18" charset="0"/>
                  </a:rPr>
                  <a:t> trong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phòng</a:t>
                </a:r>
                <a:r>
                  <a:rPr lang="en-US" sz="1800" dirty="0">
                    <a:latin typeface="Book Antiqua" panose="02040602050305030304" pitchFamily="18" charset="0"/>
                  </a:rPr>
                  <a:t>.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Xét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quá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trình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truyền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theo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một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chiều</a:t>
                </a:r>
                <a:r>
                  <a:rPr lang="en-US" sz="1800" dirty="0">
                    <a:latin typeface="Book Antiqua" panose="02040602050305030304" pitchFamily="18" charset="0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Phương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trình</a:t>
                </a:r>
                <a:r>
                  <a:rPr lang="en-US" sz="1800" dirty="0">
                    <a:latin typeface="Book Antiqua" panose="02040602050305030304" pitchFamily="18" charset="0"/>
                  </a:rPr>
                  <a:t> Fourier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của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dòng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là: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800" dirty="0">
                  <a:latin typeface="Book Antiqua" panose="0204060205030503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Book Antiqua" panose="02040602050305030304" pitchFamily="18" charset="0"/>
                  </a:rPr>
                  <a:t>Trong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đó</a:t>
                </a:r>
                <a:r>
                  <a:rPr lang="en-US" sz="1800" dirty="0">
                    <a:latin typeface="Book Antiqua" panose="02040602050305030304" pitchFamily="18" charset="0"/>
                  </a:rPr>
                  <a:t>: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Book Antiqua" panose="02040602050305030304" pitchFamily="18" charset="0"/>
                  </a:rPr>
                  <a:t>là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tiết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diện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bề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mặt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theo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hướng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truyền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latin typeface="Book Antiqua" panose="02040602050305030304" pitchFamily="18" charset="0"/>
                  </a:rPr>
                  <a:t> ;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(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𝑚𝐾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Book Antiqua" panose="02040602050305030304" pitchFamily="18" charset="0"/>
                  </a:rPr>
                  <a:t> là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độ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dẫn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của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vật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liệu</a:t>
                </a:r>
                <a:r>
                  <a:rPr lang="en-US" sz="1800" dirty="0">
                    <a:latin typeface="Book Antiqua" panose="02040602050305030304" pitchFamily="18" charset="0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800" dirty="0">
                  <a:latin typeface="Book Antiqua" panose="0204060205030503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Lấy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tích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phân</a:t>
                </a:r>
                <a:r>
                  <a:rPr lang="en-US" sz="1800" dirty="0">
                    <a:latin typeface="Book Antiqua" panose="02040602050305030304" pitchFamily="18" charset="0"/>
                  </a:rPr>
                  <a:t>, ta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được</a:t>
                </a:r>
                <a:r>
                  <a:rPr lang="en-US" sz="1800" dirty="0">
                    <a:latin typeface="Book Antiqua" panose="02040602050305030304" pitchFamily="18" charset="0"/>
                  </a:rPr>
                  <a:t>: 				hay: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GB" sz="1800" dirty="0">
                  <a:latin typeface="Book Antiqua" panose="0204060205030503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GB" sz="1800" dirty="0" err="1">
                    <a:latin typeface="Book Antiqua" panose="02040602050305030304" pitchFamily="18" charset="0"/>
                  </a:rPr>
                  <a:t>Trong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đó</a:t>
                </a:r>
                <a:r>
                  <a:rPr lang="en-GB" sz="1800" dirty="0">
                    <a:latin typeface="Book Antiqua" panose="02040602050305030304" pitchFamily="18" charset="0"/>
                  </a:rPr>
                  <a:t>: 	      </a:t>
                </a:r>
                <a:r>
                  <a:rPr lang="en-GB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(Ks/J) 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là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kháng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của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vật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liệu</a:t>
                </a:r>
                <a:r>
                  <a:rPr lang="en-GB" sz="1800" dirty="0">
                    <a:latin typeface="Book Antiqua" panose="02040602050305030304" pitchFamily="18" charset="0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i="1" dirty="0">
                    <a:latin typeface="Book Antiqua" panose="02040602050305030304" pitchFamily="18" charset="0"/>
                  </a:rPr>
                  <a:t>(m)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là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độ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dầy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của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vật</a:t>
                </a:r>
                <a:r>
                  <a:rPr lang="en-GB" sz="1800" dirty="0">
                    <a:latin typeface="Book Antiqua" panose="02040602050305030304" pitchFamily="18" charset="0"/>
                  </a:rPr>
                  <a:t> </a:t>
                </a:r>
                <a:r>
                  <a:rPr lang="en-GB" sz="1800" dirty="0" err="1">
                    <a:latin typeface="Book Antiqua" panose="02040602050305030304" pitchFamily="18" charset="0"/>
                  </a:rPr>
                  <a:t>liệu</a:t>
                </a:r>
                <a:r>
                  <a:rPr lang="en-GB" sz="1800" dirty="0">
                    <a:latin typeface="Book Antiqua" panose="0204060205030503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6" name="Content Placeholder 3">
                <a:extLst>
                  <a:ext uri="{FF2B5EF4-FFF2-40B4-BE49-F238E27FC236}">
                    <a16:creationId xmlns:a16="http://schemas.microsoft.com/office/drawing/2014/main" id="{6F36110C-E486-43BF-9199-8867333E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33" y="1248708"/>
                <a:ext cx="10342847" cy="5197440"/>
              </a:xfrm>
              <a:prstGeom prst="rect">
                <a:avLst/>
              </a:prstGeom>
              <a:blipFill>
                <a:blip r:embed="rId9"/>
                <a:stretch>
                  <a:fillRect l="-530" t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DD77AB-2BFA-4158-A9AA-DC28B30807AD}"/>
                  </a:ext>
                </a:extLst>
              </p:cNvPr>
              <p:cNvSpPr/>
              <p:nvPr/>
            </p:nvSpPr>
            <p:spPr>
              <a:xfrm>
                <a:off x="5308600" y="2257201"/>
                <a:ext cx="1730667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𝑘𝐴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𝑑𝑇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0DD77AB-2BFA-4158-A9AA-DC28B308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2257201"/>
                <a:ext cx="1730667" cy="6767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9E71E0D-74D8-40A2-978F-50AD107A17D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49"/>
          <a:stretch/>
        </p:blipFill>
        <p:spPr>
          <a:xfrm>
            <a:off x="8050130" y="832623"/>
            <a:ext cx="3677413" cy="3329944"/>
          </a:xfrm>
          <a:prstGeom prst="rect">
            <a:avLst/>
          </a:prstGeom>
        </p:spPr>
      </p:pic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49D09EB-1CD8-40C9-93D1-2950BAFD8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985786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14400" imgH="207360" progId="Equation.DSMT4">
                  <p:embed/>
                </p:oleObj>
              </mc:Choice>
              <mc:Fallback>
                <p:oleObj name="Equation" r:id="rId12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92891A-5708-45A4-9A9B-A0BBEC8F2B62}"/>
                  </a:ext>
                </a:extLst>
              </p:cNvPr>
              <p:cNvSpPr/>
              <p:nvPr/>
            </p:nvSpPr>
            <p:spPr>
              <a:xfrm>
                <a:off x="3531904" y="4262438"/>
                <a:ext cx="2638992" cy="1070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grow m:val="on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grow m:val="on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𝑘𝐴𝑑𝑇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92891A-5708-45A4-9A9B-A0BBEC8F2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904" y="4262438"/>
                <a:ext cx="2638992" cy="107067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243579C-BBA8-4079-8E64-9C50B7C812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949191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14400" imgH="207360" progId="Equation.DSMT4">
                  <p:embed/>
                </p:oleObj>
              </mc:Choice>
              <mc:Fallback>
                <p:oleObj name="Equation" r:id="rId14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7082921-D5A0-4BCF-BA86-2E97FC79D0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548000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14400" imgH="207360" progId="Equation.DSMT4">
                  <p:embed/>
                </p:oleObj>
              </mc:Choice>
              <mc:Fallback>
                <p:oleObj name="Equation" r:id="rId16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88A2EF-FC8F-407D-AE80-DECC1261B51E}"/>
                  </a:ext>
                </a:extLst>
              </p:cNvPr>
              <p:cNvSpPr/>
              <p:nvPr/>
            </p:nvSpPr>
            <p:spPr>
              <a:xfrm>
                <a:off x="2074619" y="5270962"/>
                <a:ext cx="1182696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788A2EF-FC8F-407D-AE80-DECC1261B5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619" y="5270962"/>
                <a:ext cx="1182696" cy="67666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F01F7C99-050C-4CE7-9E76-464611C9E2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001030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14400" imgH="207360" progId="Equation.DSMT4">
                  <p:embed/>
                </p:oleObj>
              </mc:Choice>
              <mc:Fallback>
                <p:oleObj name="Equation" r:id="rId19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2FF0853-A838-42D3-B813-5FB1DC6695F2}"/>
                  </a:ext>
                </a:extLst>
              </p:cNvPr>
              <p:cNvSpPr/>
              <p:nvPr/>
            </p:nvSpPr>
            <p:spPr>
              <a:xfrm>
                <a:off x="7241043" y="4348679"/>
                <a:ext cx="3059847" cy="984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𝑘𝐴</m:t>
                          </m:r>
                        </m:den>
                      </m:f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2FF0853-A838-42D3-B813-5FB1DC669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043" y="4348679"/>
                <a:ext cx="3059847" cy="984437"/>
              </a:xfrm>
              <a:prstGeom prst="rect">
                <a:avLst/>
              </a:prstGeom>
              <a:blipFill>
                <a:blip r:embed="rId20"/>
                <a:stretch>
                  <a:fillRect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6379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3" grpId="0" animBg="1"/>
      <p:bldP spid="16" grpId="0"/>
      <p:bldP spid="25" grpId="0"/>
      <p:bldP spid="34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49269" y="6420260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263086" y="-2"/>
            <a:ext cx="928914" cy="832625"/>
          </a:xfrm>
          <a:prstGeom prst="rect">
            <a:avLst/>
          </a:prstGeom>
          <a:solidFill>
            <a:srgbClr val="99FF99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74681" y="1254385"/>
            <a:ext cx="394894" cy="39019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3455" y="832623"/>
            <a:ext cx="436712" cy="419225"/>
          </a:xfrm>
          <a:prstGeom prst="rect">
            <a:avLst/>
          </a:prstGeom>
          <a:solidFill>
            <a:srgbClr val="00FF99">
              <a:alpha val="8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59B02F9-90BB-4A78-A698-3B289DFFB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07360" progId="Equation.DSMT4">
                  <p:embed/>
                </p:oleObj>
              </mc:Choice>
              <mc:Fallback>
                <p:oleObj name="Equation" r:id="rId2" imgW="914400" imgH="207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59B02F9-90BB-4A78-A698-3B289DFF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E2FFDB8-28A9-462B-8E8A-F0A4903C3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07360" progId="Equation.DSMT4">
                  <p:embed/>
                </p:oleObj>
              </mc:Choice>
              <mc:Fallback>
                <p:oleObj name="Equation" r:id="rId4" imgW="914400" imgH="2073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E2FFDB8-28A9-462B-8E8A-F0A4903C3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6181A388-2906-4D72-9F20-AB0DB832A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07360" progId="Equation.DSMT4">
                  <p:embed/>
                </p:oleObj>
              </mc:Choice>
              <mc:Fallback>
                <p:oleObj name="Equation" r:id="rId6" imgW="914400" imgH="20736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6181A388-2906-4D72-9F20-AB0DB832A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8F1B7BC0-2D6C-49C2-B297-D55CF5090711}"/>
              </a:ext>
            </a:extLst>
          </p:cNvPr>
          <p:cNvSpPr/>
          <p:nvPr/>
        </p:nvSpPr>
        <p:spPr>
          <a:xfrm>
            <a:off x="931832" y="1248706"/>
            <a:ext cx="10342847" cy="5171553"/>
          </a:xfrm>
          <a:prstGeom prst="rect">
            <a:avLst/>
          </a:prstGeom>
          <a:solidFill>
            <a:schemeClr val="tx2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3">
                <a:extLst>
                  <a:ext uri="{FF2B5EF4-FFF2-40B4-BE49-F238E27FC236}">
                    <a16:creationId xmlns:a16="http://schemas.microsoft.com/office/drawing/2014/main" id="{6F36110C-E486-43BF-9199-8867333EF6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1833" y="1248708"/>
                <a:ext cx="10342847" cy="517155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Từ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đó</a:t>
                </a:r>
                <a:r>
                  <a:rPr lang="en-US" sz="1800" dirty="0">
                    <a:latin typeface="Book Antiqua" panose="02040602050305030304" pitchFamily="18" charset="0"/>
                  </a:rPr>
                  <a:t>,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dòng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thoát</a:t>
                </a:r>
                <a:r>
                  <a:rPr lang="en-US" sz="1800" dirty="0">
                    <a:latin typeface="Book Antiqua" panose="02040602050305030304" pitchFamily="18" charset="0"/>
                  </a:rPr>
                  <a:t> ra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ngoài</a:t>
                </a:r>
                <a:r>
                  <a:rPr lang="en-US" sz="1800" dirty="0">
                    <a:latin typeface="Book Antiqua" panose="02040602050305030304" pitchFamily="18" charset="0"/>
                  </a:rPr>
                  <a:t> qua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bức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tường</a:t>
                </a:r>
                <a:r>
                  <a:rPr lang="en-US" sz="1800" dirty="0">
                    <a:latin typeface="Book Antiqua" panose="02040602050305030304" pitchFamily="18" charset="0"/>
                  </a:rPr>
                  <a:t>: </a:t>
                </a:r>
                <a:endParaRPr lang="en-US" sz="2000" dirty="0">
                  <a:latin typeface="Book Antiqua" panose="0204060205030503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800" dirty="0">
                  <a:latin typeface="Book Antiqua" panose="0204060205030503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Book Antiqua" panose="02040602050305030304" pitchFamily="18" charset="0"/>
                  </a:rPr>
                  <a:t>								(4)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Ø"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Xét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hệ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gồm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nhiều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quá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trình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truyền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Tổng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năng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chứa</a:t>
                </a:r>
                <a:r>
                  <a:rPr lang="en-US" sz="1800" dirty="0">
                    <a:latin typeface="Book Antiqua" panose="02040602050305030304" pitchFamily="18" charset="0"/>
                  </a:rPr>
                  <a:t> trong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hệ</a:t>
                </a:r>
                <a:r>
                  <a:rPr lang="en-US" sz="1800" dirty="0">
                    <a:latin typeface="Book Antiqua" panose="02040602050305030304" pitchFamily="18" charset="0"/>
                  </a:rPr>
                  <a:t>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800" dirty="0">
                  <a:latin typeface="Book Antiqua" panose="0204060205030503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Book Antiqua" panose="02040602050305030304" pitchFamily="18" charset="0"/>
                  </a:rPr>
                  <a:t>Trong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đó</a:t>
                </a:r>
                <a:r>
                  <a:rPr lang="en-US" sz="1800" dirty="0">
                    <a:latin typeface="Book Antiqua" panose="02040602050305030304" pitchFamily="18" charset="0"/>
                  </a:rPr>
                  <a:t>: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 (kg) </a:t>
                </a:r>
                <a:r>
                  <a:rPr lang="en-US" sz="1800" dirty="0">
                    <a:latin typeface="Book Antiqua" panose="02040602050305030304" pitchFamily="18" charset="0"/>
                  </a:rPr>
                  <a:t>là khối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lượng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chất</a:t>
                </a:r>
                <a:r>
                  <a:rPr lang="en-US" sz="1800" dirty="0">
                    <a:latin typeface="Book Antiqua" panose="02040602050305030304" pitchFamily="18" charset="0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(J/</a:t>
                </a:r>
                <a:r>
                  <a:rPr lang="en-US" sz="1800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kg.K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US" sz="1800" dirty="0">
                    <a:latin typeface="Book Antiqua" panose="02040602050305030304" pitchFamily="18" charset="0"/>
                  </a:rPr>
                  <a:t>là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dung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riêng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của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chất</a:t>
                </a:r>
                <a:r>
                  <a:rPr lang="en-US" sz="1800" dirty="0">
                    <a:latin typeface="Book Antiqua" panose="02040602050305030304" pitchFamily="18" charset="0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Khi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đó</a:t>
                </a:r>
                <a:r>
                  <a:rPr lang="en-US" sz="1800" dirty="0">
                    <a:latin typeface="Book Antiqua" panose="02040602050305030304" pitchFamily="18" charset="0"/>
                  </a:rPr>
                  <a:t>,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tổng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dòng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trong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hệ</a:t>
                </a:r>
                <a:r>
                  <a:rPr lang="en-US" sz="1800" dirty="0">
                    <a:latin typeface="Book Antiqua" panose="02040602050305030304" pitchFamily="18" charset="0"/>
                  </a:rPr>
                  <a:t>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800" dirty="0">
                  <a:latin typeface="Book Antiqua" panose="0204060205030503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Book Antiqua" panose="02040602050305030304" pitchFamily="18" charset="0"/>
                  </a:rPr>
                  <a:t>Hay: 			;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với</a:t>
                </a:r>
                <a:r>
                  <a:rPr lang="en-US" sz="1800" dirty="0">
                    <a:latin typeface="Book Antiqua" panose="02040602050305030304" pitchFamily="18" charset="0"/>
                  </a:rPr>
                  <a:t> 		</a:t>
                </a:r>
                <a:r>
                  <a:rPr lang="en-US" sz="1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(J/K) </a:t>
                </a:r>
                <a:r>
                  <a:rPr lang="en-US" sz="1800" dirty="0">
                    <a:latin typeface="Book Antiqua" panose="02040602050305030304" pitchFamily="18" charset="0"/>
                  </a:rPr>
                  <a:t>là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dung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của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không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khí</a:t>
                </a:r>
                <a:r>
                  <a:rPr lang="en-US" sz="1800" dirty="0">
                    <a:latin typeface="Book Antiqua" panose="02040602050305030304" pitchFamily="18" charset="0"/>
                  </a:rPr>
                  <a:t> trong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phòng</a:t>
                </a:r>
                <a:r>
                  <a:rPr lang="en-US" sz="1800" dirty="0">
                    <a:latin typeface="Book Antiqua" panose="02040602050305030304" pitchFamily="18" charset="0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800" dirty="0">
                  <a:latin typeface="Book Antiqua" panose="0204060205030503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Book Antiqua" panose="02040602050305030304" pitchFamily="18" charset="0"/>
                  </a:rPr>
                  <a:t>Từ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đó</a:t>
                </a:r>
                <a:r>
                  <a:rPr lang="en-US" sz="1800" dirty="0">
                    <a:latin typeface="Book Antiqua" panose="02040602050305030304" pitchFamily="18" charset="0"/>
                  </a:rPr>
                  <a:t>: 				                (5)</a:t>
                </a:r>
              </a:p>
            </p:txBody>
          </p:sp>
        </mc:Choice>
        <mc:Fallback xmlns="">
          <p:sp>
            <p:nvSpPr>
              <p:cNvPr id="56" name="Content Placeholder 3">
                <a:extLst>
                  <a:ext uri="{FF2B5EF4-FFF2-40B4-BE49-F238E27FC236}">
                    <a16:creationId xmlns:a16="http://schemas.microsoft.com/office/drawing/2014/main" id="{6F36110C-E486-43BF-9199-8867333EF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33" y="1248708"/>
                <a:ext cx="10342847" cy="5171551"/>
              </a:xfrm>
              <a:prstGeom prst="rect">
                <a:avLst/>
              </a:prstGeom>
              <a:blipFill>
                <a:blip r:embed="rId9"/>
                <a:stretch>
                  <a:fillRect l="-530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49D09EB-1CD8-40C9-93D1-2950BAFD88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207360" progId="Equation.DSMT4">
                  <p:embed/>
                </p:oleObj>
              </mc:Choice>
              <mc:Fallback>
                <p:oleObj name="Equation" r:id="rId10" imgW="914400" imgH="20736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49D09EB-1CD8-40C9-93D1-2950BAFD88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243579C-BBA8-4079-8E64-9C50B7C81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14400" imgH="207360" progId="Equation.DSMT4">
                  <p:embed/>
                </p:oleObj>
              </mc:Choice>
              <mc:Fallback>
                <p:oleObj name="Equation" r:id="rId11" imgW="914400" imgH="20736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6243579C-BBA8-4079-8E64-9C50B7C81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7082921-D5A0-4BCF-BA86-2E97FC79D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14400" imgH="207360" progId="Equation.DSMT4">
                  <p:embed/>
                </p:oleObj>
              </mc:Choice>
              <mc:Fallback>
                <p:oleObj name="Equation" r:id="rId13" imgW="914400" imgH="20736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7082921-D5A0-4BCF-BA86-2E97FC79D0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F01F7C99-050C-4CE7-9E76-464611C9E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914400" imgH="207360" progId="Equation.DSMT4">
                  <p:embed/>
                </p:oleObj>
              </mc:Choice>
              <mc:Fallback>
                <p:oleObj name="Equation" r:id="rId15" imgW="914400" imgH="20736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F01F7C99-050C-4CE7-9E76-464611C9E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283A103-F149-4597-9C54-6B4165A478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514591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14400" imgH="207360" progId="Equation.DSMT4">
                  <p:embed/>
                </p:oleObj>
              </mc:Choice>
              <mc:Fallback>
                <p:oleObj name="Equation" r:id="rId16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1E4125-5D2A-4BD4-8555-61209D397FD8}"/>
                  </a:ext>
                </a:extLst>
              </p:cNvPr>
              <p:cNvSpPr/>
              <p:nvPr/>
            </p:nvSpPr>
            <p:spPr>
              <a:xfrm>
                <a:off x="4683221" y="1647654"/>
                <a:ext cx="2712922" cy="73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1E4125-5D2A-4BD4-8555-61209D397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221" y="1647654"/>
                <a:ext cx="2712922" cy="73994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64296D2-F375-4DFD-96BB-F382966826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441370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14400" imgH="207360" progId="Equation.DSMT4">
                  <p:embed/>
                </p:oleObj>
              </mc:Choice>
              <mc:Fallback>
                <p:oleObj name="Equation" r:id="rId18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FE35D5-FD6E-4DD9-9C49-173D62C1495C}"/>
                  </a:ext>
                </a:extLst>
              </p:cNvPr>
              <p:cNvSpPr/>
              <p:nvPr/>
            </p:nvSpPr>
            <p:spPr>
              <a:xfrm>
                <a:off x="5308600" y="3114199"/>
                <a:ext cx="2050754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7FE35D5-FD6E-4DD9-9C49-173D62C149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0" y="3114199"/>
                <a:ext cx="2050754" cy="423770"/>
              </a:xfrm>
              <a:prstGeom prst="rect">
                <a:avLst/>
              </a:prstGeom>
              <a:blipFill>
                <a:blip r:embed="rId19"/>
                <a:stretch>
                  <a:fillRect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893A9A0-7B7D-477B-96F9-BF65DAAF2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02109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14400" imgH="207360" progId="Equation.DSMT4">
                  <p:embed/>
                </p:oleObj>
              </mc:Choice>
              <mc:Fallback>
                <p:oleObj name="Equation" r:id="rId20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27216C-0C38-4F3F-9740-442260CD8A97}"/>
                  </a:ext>
                </a:extLst>
              </p:cNvPr>
              <p:cNvSpPr/>
              <p:nvPr/>
            </p:nvSpPr>
            <p:spPr>
              <a:xfrm>
                <a:off x="4603015" y="4111000"/>
                <a:ext cx="1751377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𝑑𝐻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127216C-0C38-4F3F-9740-442260CD8A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015" y="4111000"/>
                <a:ext cx="1751377" cy="67666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A870F0BC-4623-49F3-B619-8DF1782E6B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190046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914400" imgH="207360" progId="Equation.DSMT4">
                  <p:embed/>
                </p:oleObj>
              </mc:Choice>
              <mc:Fallback>
                <p:oleObj name="Equation" r:id="rId22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779477-2E1C-4039-AF2A-FCCDC7B3F1D4}"/>
                  </a:ext>
                </a:extLst>
              </p:cNvPr>
              <p:cNvSpPr/>
              <p:nvPr/>
            </p:nvSpPr>
            <p:spPr>
              <a:xfrm>
                <a:off x="1716679" y="4710801"/>
                <a:ext cx="1824987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9779477-2E1C-4039-AF2A-FCCDC7B3F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79" y="4710801"/>
                <a:ext cx="1824987" cy="67666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A32A5700-D884-47E4-A468-32A0BCD959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088398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914400" imgH="207360" progId="Equation.DSMT4">
                  <p:embed/>
                </p:oleObj>
              </mc:Choice>
              <mc:Fallback>
                <p:oleObj name="Equation" r:id="rId24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16CDAC-3277-4386-A999-059D135EA043}"/>
                  </a:ext>
                </a:extLst>
              </p:cNvPr>
              <p:cNvSpPr/>
              <p:nvPr/>
            </p:nvSpPr>
            <p:spPr>
              <a:xfrm>
                <a:off x="4345764" y="4890317"/>
                <a:ext cx="1343381" cy="423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416CDAC-3277-4386-A999-059D135EA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5764" y="4890317"/>
                <a:ext cx="1343381" cy="423770"/>
              </a:xfrm>
              <a:prstGeom prst="rect">
                <a:avLst/>
              </a:prstGeom>
              <a:blipFill>
                <a:blip r:embed="rId2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8AC2F1B4-FB75-4F1F-8233-984E965DFE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592136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914400" imgH="207360" progId="Equation.DSMT4">
                  <p:embed/>
                </p:oleObj>
              </mc:Choice>
              <mc:Fallback>
                <p:oleObj name="Equation" r:id="rId26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2D817A7-7D7A-40F7-85E8-D91AEDE8006A}"/>
                  </a:ext>
                </a:extLst>
              </p:cNvPr>
              <p:cNvSpPr/>
              <p:nvPr/>
            </p:nvSpPr>
            <p:spPr>
              <a:xfrm>
                <a:off x="1723124" y="5519401"/>
                <a:ext cx="3755580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2D817A7-7D7A-40F7-85E8-D91AEDE80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124" y="5519401"/>
                <a:ext cx="3755580" cy="67666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6362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5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3" grpId="0" animBg="1"/>
      <p:bldP spid="11" grpId="0"/>
      <p:bldP spid="21" grpId="0"/>
      <p:bldP spid="23" grpId="0"/>
      <p:bldP spid="26" grpId="0"/>
      <p:bldP spid="28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49269" y="6420260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263086" y="-2"/>
            <a:ext cx="928914" cy="832625"/>
          </a:xfrm>
          <a:prstGeom prst="rect">
            <a:avLst/>
          </a:prstGeom>
          <a:solidFill>
            <a:srgbClr val="99FF99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74681" y="1254385"/>
            <a:ext cx="394894" cy="39019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3455" y="832623"/>
            <a:ext cx="436712" cy="419225"/>
          </a:xfrm>
          <a:prstGeom prst="rect">
            <a:avLst/>
          </a:prstGeom>
          <a:solidFill>
            <a:srgbClr val="00FF99">
              <a:alpha val="8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59B02F9-90BB-4A78-A698-3B289DFFB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07360" progId="Equation.DSMT4">
                  <p:embed/>
                </p:oleObj>
              </mc:Choice>
              <mc:Fallback>
                <p:oleObj name="Equation" r:id="rId2" imgW="914400" imgH="207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59B02F9-90BB-4A78-A698-3B289DFF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E2FFDB8-28A9-462B-8E8A-F0A4903C3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07360" progId="Equation.DSMT4">
                  <p:embed/>
                </p:oleObj>
              </mc:Choice>
              <mc:Fallback>
                <p:oleObj name="Equation" r:id="rId4" imgW="914400" imgH="2073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E2FFDB8-28A9-462B-8E8A-F0A4903C3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6181A388-2906-4D72-9F20-AB0DB832A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07360" progId="Equation.DSMT4">
                  <p:embed/>
                </p:oleObj>
              </mc:Choice>
              <mc:Fallback>
                <p:oleObj name="Equation" r:id="rId6" imgW="914400" imgH="20736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6181A388-2906-4D72-9F20-AB0DB832A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6F36110C-E486-43BF-9199-8867333EF6E8}"/>
              </a:ext>
            </a:extLst>
          </p:cNvPr>
          <p:cNvSpPr txBox="1">
            <a:spLocks/>
          </p:cNvSpPr>
          <p:nvPr/>
        </p:nvSpPr>
        <p:spPr>
          <a:xfrm>
            <a:off x="931833" y="1248708"/>
            <a:ext cx="10342847" cy="519745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en-US" sz="1800" dirty="0" err="1">
                <a:latin typeface="Book Antiqua" panose="02040602050305030304" pitchFamily="18" charset="0"/>
              </a:rPr>
              <a:t>Từ</a:t>
            </a:r>
            <a:r>
              <a:rPr lang="en-US" sz="1800" dirty="0">
                <a:latin typeface="Book Antiqua" panose="02040602050305030304" pitchFamily="18" charset="0"/>
              </a:rPr>
              <a:t> (4) </a:t>
            </a:r>
            <a:r>
              <a:rPr lang="en-US" sz="1800" dirty="0" err="1">
                <a:latin typeface="Book Antiqua" panose="02040602050305030304" pitchFamily="18" charset="0"/>
              </a:rPr>
              <a:t>và</a:t>
            </a:r>
            <a:r>
              <a:rPr lang="en-US" sz="1800" dirty="0">
                <a:latin typeface="Book Antiqua" panose="02040602050305030304" pitchFamily="18" charset="0"/>
              </a:rPr>
              <a:t> (5), ta có: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Book Antiqua" panose="02040602050305030304" pitchFamily="18" charset="0"/>
              </a:rPr>
              <a:t>Hay								(6)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Book Antiqua" panose="02040602050305030304" pitchFamily="18" charset="0"/>
              </a:rPr>
              <a:t>Laplace 2 </a:t>
            </a:r>
            <a:r>
              <a:rPr lang="en-US" sz="1800" dirty="0" err="1">
                <a:latin typeface="Book Antiqua" panose="02040602050305030304" pitchFamily="18" charset="0"/>
              </a:rPr>
              <a:t>vế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phương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trình</a:t>
            </a:r>
            <a:r>
              <a:rPr lang="en-US" sz="1800" dirty="0">
                <a:latin typeface="Book Antiqua" panose="02040602050305030304" pitchFamily="18" charset="0"/>
              </a:rPr>
              <a:t> (6), ta </a:t>
            </a:r>
            <a:r>
              <a:rPr lang="en-US" sz="1800" dirty="0" err="1">
                <a:latin typeface="Book Antiqua" panose="02040602050305030304" pitchFamily="18" charset="0"/>
              </a:rPr>
              <a:t>được</a:t>
            </a:r>
            <a:r>
              <a:rPr lang="en-US" sz="1800" dirty="0">
                <a:latin typeface="Book Antiqua" panose="02040602050305030304" pitchFamily="18" charset="0"/>
              </a:rPr>
              <a:t>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Book Antiqua" panose="02040602050305030304" pitchFamily="18" charset="0"/>
              </a:rPr>
              <a:t>									(7)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Book Antiqua" panose="02040602050305030304" pitchFamily="18" charset="0"/>
              </a:rPr>
              <a:t>Sơ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đồ</a:t>
            </a:r>
            <a:r>
              <a:rPr lang="en-US" sz="1800" dirty="0">
                <a:latin typeface="Book Antiqua" panose="02040602050305030304" pitchFamily="18" charset="0"/>
              </a:rPr>
              <a:t> khối </a:t>
            </a:r>
            <a:r>
              <a:rPr lang="en-US" sz="1800" dirty="0" err="1">
                <a:latin typeface="Book Antiqua" panose="02040602050305030304" pitchFamily="18" charset="0"/>
              </a:rPr>
              <a:t>mô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tả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phương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trình</a:t>
            </a:r>
            <a:r>
              <a:rPr lang="en-US" sz="1800" dirty="0">
                <a:latin typeface="Book Antiqua" panose="02040602050305030304" pitchFamily="18" charset="0"/>
              </a:rPr>
              <a:t> (7):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PID:</a:t>
            </a: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>
                <a:latin typeface="Book Antiqua" panose="02040602050305030304" pitchFamily="18" charset="0"/>
              </a:rPr>
              <a:t>								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49D09EB-1CD8-40C9-93D1-2950BAFD88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14400" imgH="207360" progId="Equation.DSMT4">
                  <p:embed/>
                </p:oleObj>
              </mc:Choice>
              <mc:Fallback>
                <p:oleObj name="Equation" r:id="rId8" imgW="914400" imgH="20736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49D09EB-1CD8-40C9-93D1-2950BAFD88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243579C-BBA8-4079-8E64-9C50B7C81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07360" progId="Equation.DSMT4">
                  <p:embed/>
                </p:oleObj>
              </mc:Choice>
              <mc:Fallback>
                <p:oleObj name="Equation" r:id="rId9" imgW="914400" imgH="20736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6243579C-BBA8-4079-8E64-9C50B7C81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7082921-D5A0-4BCF-BA86-2E97FC79D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14400" imgH="207360" progId="Equation.DSMT4">
                  <p:embed/>
                </p:oleObj>
              </mc:Choice>
              <mc:Fallback>
                <p:oleObj name="Equation" r:id="rId11" imgW="914400" imgH="20736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7082921-D5A0-4BCF-BA86-2E97FC79D0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F01F7C99-050C-4CE7-9E76-464611C9E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14400" imgH="207360" progId="Equation.DSMT4">
                  <p:embed/>
                </p:oleObj>
              </mc:Choice>
              <mc:Fallback>
                <p:oleObj name="Equation" r:id="rId13" imgW="914400" imgH="20736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F01F7C99-050C-4CE7-9E76-464611C9E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283A103-F149-4597-9C54-6B4165A478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14400" imgH="207360" progId="Equation.DSMT4">
                  <p:embed/>
                </p:oleObj>
              </mc:Choice>
              <mc:Fallback>
                <p:oleObj name="Equation" r:id="rId14" imgW="914400" imgH="2073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283A103-F149-4597-9C54-6B4165A47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64296D2-F375-4DFD-96BB-F382966826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914400" imgH="207360" progId="Equation.DSMT4">
                  <p:embed/>
                </p:oleObj>
              </mc:Choice>
              <mc:Fallback>
                <p:oleObj name="Equation" r:id="rId15" imgW="914400" imgH="20736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64296D2-F375-4DFD-96BB-F38296682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893A9A0-7B7D-477B-96F9-BF65DAAF21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14400" imgH="207360" progId="Equation.DSMT4">
                  <p:embed/>
                </p:oleObj>
              </mc:Choice>
              <mc:Fallback>
                <p:oleObj name="Equation" r:id="rId16" imgW="914400" imgH="20736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893A9A0-7B7D-477B-96F9-BF65DAAF21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A870F0BC-4623-49F3-B619-8DF1782E6B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914400" imgH="207360" progId="Equation.DSMT4">
                  <p:embed/>
                </p:oleObj>
              </mc:Choice>
              <mc:Fallback>
                <p:oleObj name="Equation" r:id="rId17" imgW="914400" imgH="20736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A870F0BC-4623-49F3-B619-8DF1782E6B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A32A5700-D884-47E4-A468-32A0BCD959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14400" imgH="207360" progId="Equation.DSMT4">
                  <p:embed/>
                </p:oleObj>
              </mc:Choice>
              <mc:Fallback>
                <p:oleObj name="Equation" r:id="rId18" imgW="914400" imgH="20736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A32A5700-D884-47E4-A468-32A0BCD959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8AC2F1B4-FB75-4F1F-8233-984E965DFE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14400" imgH="207360" progId="Equation.DSMT4">
                  <p:embed/>
                </p:oleObj>
              </mc:Choice>
              <mc:Fallback>
                <p:oleObj name="Equation" r:id="rId19" imgW="914400" imgH="20736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8AC2F1B4-FB75-4F1F-8233-984E965DFE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F5634DC-DF9E-48E1-95FE-21EEC8D574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4246388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14400" imgH="207360" progId="Equation.DSMT4">
                  <p:embed/>
                </p:oleObj>
              </mc:Choice>
              <mc:Fallback>
                <p:oleObj name="Equation" r:id="rId20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02E1BD-EAEF-4215-90A7-F2F26BDB7645}"/>
                  </a:ext>
                </a:extLst>
              </p:cNvPr>
              <p:cNvSpPr/>
              <p:nvPr/>
            </p:nvSpPr>
            <p:spPr>
              <a:xfrm>
                <a:off x="3498262" y="1042235"/>
                <a:ext cx="3620671" cy="739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02E1BD-EAEF-4215-90A7-F2F26BDB7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8262" y="1042235"/>
                <a:ext cx="3620671" cy="73994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2B31CE9-4DC5-41D9-9A1B-B89D9AAD8B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347524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14400" imgH="207360" progId="Equation.DSMT4">
                  <p:embed/>
                </p:oleObj>
              </mc:Choice>
              <mc:Fallback>
                <p:oleObj name="Equation" r:id="rId23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C01F9B-3998-4B51-98FE-059E8C8E6CCA}"/>
                  </a:ext>
                </a:extLst>
              </p:cNvPr>
              <p:cNvSpPr/>
              <p:nvPr/>
            </p:nvSpPr>
            <p:spPr>
              <a:xfrm>
                <a:off x="3198243" y="1884282"/>
                <a:ext cx="4220707" cy="6766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FC01F9B-3998-4B51-98FE-059E8C8E6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243" y="1884282"/>
                <a:ext cx="4220707" cy="67666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23A595-E772-4F91-81BB-F55C4E9187CD}"/>
                  </a:ext>
                </a:extLst>
              </p:cNvPr>
              <p:cNvSpPr/>
              <p:nvPr/>
            </p:nvSpPr>
            <p:spPr>
              <a:xfrm>
                <a:off x="4329108" y="2824332"/>
                <a:ext cx="42953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D23A595-E772-4F91-81BB-F55C4E918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108" y="2824332"/>
                <a:ext cx="4295343" cy="400110"/>
              </a:xfrm>
              <a:prstGeom prst="rect">
                <a:avLst/>
              </a:prstGeom>
              <a:blipFill>
                <a:blip r:embed="rId2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F52785EF-07FA-497E-B912-0449F6418394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853" t="31841" r="2269" b="31268"/>
          <a:stretch/>
        </p:blipFill>
        <p:spPr>
          <a:xfrm>
            <a:off x="5463116" y="3429000"/>
            <a:ext cx="6206459" cy="1723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C925E18-D49E-41EF-A538-8C8E9053D53E}"/>
                  </a:ext>
                </a:extLst>
              </p:cNvPr>
              <p:cNvSpPr/>
              <p:nvPr/>
            </p:nvSpPr>
            <p:spPr>
              <a:xfrm>
                <a:off x="931832" y="4797591"/>
                <a:ext cx="3397276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C925E18-D49E-41EF-A538-8C8E9053D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32" y="4797591"/>
                <a:ext cx="3397276" cy="714683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3B63F-7F5F-4A22-A548-B63612DC8D90}"/>
                  </a:ext>
                </a:extLst>
              </p:cNvPr>
              <p:cNvSpPr/>
              <p:nvPr/>
            </p:nvSpPr>
            <p:spPr>
              <a:xfrm>
                <a:off x="931832" y="5615511"/>
                <a:ext cx="4597348" cy="714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F3B63F-7F5F-4A22-A548-B63612DC8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32" y="5615511"/>
                <a:ext cx="4597348" cy="714683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42266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6" grpId="0"/>
      <p:bldP spid="9" grpId="0"/>
      <p:bldP spid="16" grpId="0"/>
      <p:bldP spid="26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49269" y="6420260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263086" y="-2"/>
            <a:ext cx="928914" cy="832625"/>
          </a:xfrm>
          <a:prstGeom prst="rect">
            <a:avLst/>
          </a:prstGeom>
          <a:solidFill>
            <a:srgbClr val="99FF99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74681" y="1254385"/>
            <a:ext cx="394894" cy="39019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3455" y="832623"/>
            <a:ext cx="436712" cy="419225"/>
          </a:xfrm>
          <a:prstGeom prst="rect">
            <a:avLst/>
          </a:prstGeom>
          <a:solidFill>
            <a:srgbClr val="00FF99">
              <a:alpha val="8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59B02F9-90BB-4A78-A698-3B289DFFB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07360" progId="Equation.DSMT4">
                  <p:embed/>
                </p:oleObj>
              </mc:Choice>
              <mc:Fallback>
                <p:oleObj name="Equation" r:id="rId2" imgW="914400" imgH="207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59B02F9-90BB-4A78-A698-3B289DFF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E2FFDB8-28A9-462B-8E8A-F0A4903C3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07360" progId="Equation.DSMT4">
                  <p:embed/>
                </p:oleObj>
              </mc:Choice>
              <mc:Fallback>
                <p:oleObj name="Equation" r:id="rId4" imgW="914400" imgH="2073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E2FFDB8-28A9-462B-8E8A-F0A4903C3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6181A388-2906-4D72-9F20-AB0DB832A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07360" progId="Equation.DSMT4">
                  <p:embed/>
                </p:oleObj>
              </mc:Choice>
              <mc:Fallback>
                <p:oleObj name="Equation" r:id="rId6" imgW="914400" imgH="20736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6181A388-2906-4D72-9F20-AB0DB832A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6F36110C-E486-43BF-9199-8867333EF6E8}"/>
              </a:ext>
            </a:extLst>
          </p:cNvPr>
          <p:cNvSpPr txBox="1">
            <a:spLocks/>
          </p:cNvSpPr>
          <p:nvPr/>
        </p:nvSpPr>
        <p:spPr>
          <a:xfrm>
            <a:off x="688189" y="1251848"/>
            <a:ext cx="10586491" cy="51684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</a:rPr>
              <a:t>Sơ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đồ</a:t>
            </a:r>
            <a:r>
              <a:rPr lang="en-US" sz="1800" dirty="0">
                <a:latin typeface="Book Antiqua" panose="02040602050305030304" pitchFamily="18" charset="0"/>
              </a:rPr>
              <a:t> khối </a:t>
            </a:r>
            <a:r>
              <a:rPr lang="en-US" sz="1800" dirty="0" err="1">
                <a:latin typeface="Book Antiqua" panose="02040602050305030304" pitchFamily="18" charset="0"/>
              </a:rPr>
              <a:t>toàn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hệ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thống</a:t>
            </a:r>
            <a:r>
              <a:rPr lang="en-US" sz="1800" dirty="0">
                <a:latin typeface="Book Antiqua" panose="02040602050305030304" pitchFamily="18" charset="0"/>
              </a:rPr>
              <a:t>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49D09EB-1CD8-40C9-93D1-2950BAFD88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14400" imgH="207360" progId="Equation.DSMT4">
                  <p:embed/>
                </p:oleObj>
              </mc:Choice>
              <mc:Fallback>
                <p:oleObj name="Equation" r:id="rId8" imgW="914400" imgH="20736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49D09EB-1CD8-40C9-93D1-2950BAFD88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243579C-BBA8-4079-8E64-9C50B7C81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07360" progId="Equation.DSMT4">
                  <p:embed/>
                </p:oleObj>
              </mc:Choice>
              <mc:Fallback>
                <p:oleObj name="Equation" r:id="rId9" imgW="914400" imgH="20736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6243579C-BBA8-4079-8E64-9C50B7C81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7082921-D5A0-4BCF-BA86-2E97FC79D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14400" imgH="207360" progId="Equation.DSMT4">
                  <p:embed/>
                </p:oleObj>
              </mc:Choice>
              <mc:Fallback>
                <p:oleObj name="Equation" r:id="rId11" imgW="914400" imgH="20736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7082921-D5A0-4BCF-BA86-2E97FC79D0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F01F7C99-050C-4CE7-9E76-464611C9E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14400" imgH="207360" progId="Equation.DSMT4">
                  <p:embed/>
                </p:oleObj>
              </mc:Choice>
              <mc:Fallback>
                <p:oleObj name="Equation" r:id="rId13" imgW="914400" imgH="20736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F01F7C99-050C-4CE7-9E76-464611C9E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283A103-F149-4597-9C54-6B4165A478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14400" imgH="207360" progId="Equation.DSMT4">
                  <p:embed/>
                </p:oleObj>
              </mc:Choice>
              <mc:Fallback>
                <p:oleObj name="Equation" r:id="rId14" imgW="914400" imgH="2073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283A103-F149-4597-9C54-6B4165A47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64296D2-F375-4DFD-96BB-F382966826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914400" imgH="207360" progId="Equation.DSMT4">
                  <p:embed/>
                </p:oleObj>
              </mc:Choice>
              <mc:Fallback>
                <p:oleObj name="Equation" r:id="rId15" imgW="914400" imgH="20736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64296D2-F375-4DFD-96BB-F38296682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893A9A0-7B7D-477B-96F9-BF65DAAF21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14400" imgH="207360" progId="Equation.DSMT4">
                  <p:embed/>
                </p:oleObj>
              </mc:Choice>
              <mc:Fallback>
                <p:oleObj name="Equation" r:id="rId16" imgW="914400" imgH="207360" progId="Equation.DSMT4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893A9A0-7B7D-477B-96F9-BF65DAAF21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A870F0BC-4623-49F3-B619-8DF1782E6B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914400" imgH="207360" progId="Equation.DSMT4">
                  <p:embed/>
                </p:oleObj>
              </mc:Choice>
              <mc:Fallback>
                <p:oleObj name="Equation" r:id="rId17" imgW="914400" imgH="20736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A870F0BC-4623-49F3-B619-8DF1782E6B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A32A5700-D884-47E4-A468-32A0BCD959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914400" imgH="207360" progId="Equation.DSMT4">
                  <p:embed/>
                </p:oleObj>
              </mc:Choice>
              <mc:Fallback>
                <p:oleObj name="Equation" r:id="rId18" imgW="914400" imgH="20736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A32A5700-D884-47E4-A468-32A0BCD959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>
            <a:extLst>
              <a:ext uri="{FF2B5EF4-FFF2-40B4-BE49-F238E27FC236}">
                <a16:creationId xmlns:a16="http://schemas.microsoft.com/office/drawing/2014/main" id="{8AC2F1B4-FB75-4F1F-8233-984E965DFE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914400" imgH="207360" progId="Equation.DSMT4">
                  <p:embed/>
                </p:oleObj>
              </mc:Choice>
              <mc:Fallback>
                <p:oleObj name="Equation" r:id="rId19" imgW="914400" imgH="207360" progId="Equation.DSMT4">
                  <p:embed/>
                  <p:pic>
                    <p:nvPicPr>
                      <p:cNvPr id="32" name="Object 31">
                        <a:extLst>
                          <a:ext uri="{FF2B5EF4-FFF2-40B4-BE49-F238E27FC236}">
                            <a16:creationId xmlns:a16="http://schemas.microsoft.com/office/drawing/2014/main" id="{8AC2F1B4-FB75-4F1F-8233-984E965DFE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F5634DC-DF9E-48E1-95FE-21EEC8D574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914400" imgH="207360" progId="Equation.DSMT4">
                  <p:embed/>
                </p:oleObj>
              </mc:Choice>
              <mc:Fallback>
                <p:oleObj name="Equation" r:id="rId20" imgW="914400" imgH="20736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F5634DC-DF9E-48E1-95FE-21EEC8D574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2B31CE9-4DC5-41D9-9A1B-B89D9AAD8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14400" imgH="207360" progId="Equation.DSMT4">
                  <p:embed/>
                </p:oleObj>
              </mc:Choice>
              <mc:Fallback>
                <p:oleObj name="Equation" r:id="rId21" imgW="914400" imgH="20736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2B31CE9-4DC5-41D9-9A1B-B89D9AAD8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DEB675D-932D-4605-BEA9-BD675D4AFB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914400" imgH="207360" progId="Equation.DSMT4">
                  <p:embed/>
                </p:oleObj>
              </mc:Choice>
              <mc:Fallback>
                <p:oleObj name="Equation" r:id="rId22" imgW="914400" imgH="2073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DEB675D-932D-4605-BEA9-BD675D4AFB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BDE6C56-864E-4C16-BE96-CF2B4B18C442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786" t="33866" r="3080" b="33558"/>
          <a:stretch/>
        </p:blipFill>
        <p:spPr>
          <a:xfrm>
            <a:off x="127331" y="1917290"/>
            <a:ext cx="11937338" cy="30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12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F662F-A198-4AD3-8EBC-0EC9A52B2994}"/>
              </a:ext>
            </a:extLst>
          </p:cNvPr>
          <p:cNvSpPr/>
          <p:nvPr/>
        </p:nvSpPr>
        <p:spPr>
          <a:xfrm flipH="1">
            <a:off x="3862600" y="245011"/>
            <a:ext cx="3659412" cy="1332916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1E3FC-2016-4085-9A4B-A172702EAAE1}"/>
              </a:ext>
            </a:extLst>
          </p:cNvPr>
          <p:cNvSpPr/>
          <p:nvPr/>
        </p:nvSpPr>
        <p:spPr>
          <a:xfrm flipH="1">
            <a:off x="5643406" y="474088"/>
            <a:ext cx="2596998" cy="145087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E86C5-8E5F-4620-A4FB-D1F926179D18}"/>
              </a:ext>
            </a:extLst>
          </p:cNvPr>
          <p:cNvSpPr/>
          <p:nvPr/>
        </p:nvSpPr>
        <p:spPr>
          <a:xfrm flipH="1">
            <a:off x="4578773" y="448121"/>
            <a:ext cx="3484024" cy="1330124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38162" y="616257"/>
            <a:ext cx="3315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MÔ PHỎNG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52D30CB-F638-4C1A-B1EC-C606AD7B6C78}"/>
              </a:ext>
            </a:extLst>
          </p:cNvPr>
          <p:cNvSpPr txBox="1">
            <a:spLocks/>
          </p:cNvSpPr>
          <p:nvPr/>
        </p:nvSpPr>
        <p:spPr>
          <a:xfrm>
            <a:off x="705992" y="2137382"/>
            <a:ext cx="10780013" cy="46012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Book Antiqua" panose="02040602050305030304" pitchFamily="18" charset="0"/>
              </a:rPr>
              <a:t>Thông </a:t>
            </a:r>
            <a:r>
              <a:rPr lang="en-US" sz="1800" dirty="0" err="1">
                <a:latin typeface="Book Antiqua" panose="02040602050305030304" pitchFamily="18" charset="0"/>
              </a:rPr>
              <a:t>số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của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hệ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thống</a:t>
            </a:r>
            <a:r>
              <a:rPr lang="en-US" sz="1800" dirty="0">
                <a:latin typeface="Book Antiqua" panose="02040602050305030304" pitchFamily="18" charset="0"/>
              </a:rPr>
              <a:t>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372BCF0-807B-4FB4-A84A-257D9423F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462248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07360" progId="Equation.DSMT4">
                  <p:embed/>
                </p:oleObj>
              </mc:Choice>
              <mc:Fallback>
                <p:oleObj name="Equation" r:id="rId2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EA024BF-509A-4001-BD13-E1578A5F94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6515879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07360" progId="Equation.DSMT4">
                  <p:embed/>
                </p:oleObj>
              </mc:Choice>
              <mc:Fallback>
                <p:oleObj name="Equation" r:id="rId4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B4B0988-9313-4A5B-8159-7599FEBB11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498468"/>
              </p:ext>
            </p:extLst>
          </p:nvPr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07360" progId="Equation.DSMT4">
                  <p:embed/>
                </p:oleObj>
              </mc:Choice>
              <mc:Fallback>
                <p:oleObj name="Equation" r:id="rId6" imgW="914400" imgH="207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58D7A572-DB4A-4B9F-A207-EF0BAE85F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5985" y="2141799"/>
            <a:ext cx="6488445" cy="45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37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F662F-A198-4AD3-8EBC-0EC9A52B2994}"/>
              </a:ext>
            </a:extLst>
          </p:cNvPr>
          <p:cNvSpPr/>
          <p:nvPr/>
        </p:nvSpPr>
        <p:spPr>
          <a:xfrm flipH="1">
            <a:off x="3862600" y="328774"/>
            <a:ext cx="3659412" cy="1332916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1E3FC-2016-4085-9A4B-A172702EAAE1}"/>
              </a:ext>
            </a:extLst>
          </p:cNvPr>
          <p:cNvSpPr/>
          <p:nvPr/>
        </p:nvSpPr>
        <p:spPr>
          <a:xfrm flipH="1">
            <a:off x="5670702" y="557851"/>
            <a:ext cx="2596998" cy="1450870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E86C5-8E5F-4620-A4FB-D1F926179D18}"/>
              </a:ext>
            </a:extLst>
          </p:cNvPr>
          <p:cNvSpPr/>
          <p:nvPr/>
        </p:nvSpPr>
        <p:spPr>
          <a:xfrm flipH="1">
            <a:off x="4578773" y="531884"/>
            <a:ext cx="3484024" cy="1330124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38163" y="700766"/>
            <a:ext cx="3315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MÔ PHỎNG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52D30CB-F638-4C1A-B1EC-C606AD7B6C78}"/>
              </a:ext>
            </a:extLst>
          </p:cNvPr>
          <p:cNvSpPr txBox="1">
            <a:spLocks/>
          </p:cNvSpPr>
          <p:nvPr/>
        </p:nvSpPr>
        <p:spPr>
          <a:xfrm>
            <a:off x="705990" y="2097610"/>
            <a:ext cx="10780013" cy="443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</a:rPr>
              <a:t>Sơ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đồ</a:t>
            </a:r>
            <a:r>
              <a:rPr lang="en-US" sz="1800" dirty="0">
                <a:latin typeface="Book Antiqua" panose="02040602050305030304" pitchFamily="18" charset="0"/>
              </a:rPr>
              <a:t> Simulink: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</a:rPr>
              <a:t>Hiệu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chỉnh</a:t>
            </a:r>
            <a:r>
              <a:rPr lang="en-US" sz="1800" dirty="0">
                <a:latin typeface="Book Antiqua" panose="02040602050305030304" pitchFamily="18" charset="0"/>
              </a:rPr>
              <a:t> PID </a:t>
            </a:r>
            <a:r>
              <a:rPr lang="en-US" sz="1800" dirty="0" err="1">
                <a:latin typeface="Book Antiqua" panose="02040602050305030304" pitchFamily="18" charset="0"/>
              </a:rPr>
              <a:t>dùng</a:t>
            </a:r>
            <a:r>
              <a:rPr lang="en-US" sz="1800" dirty="0">
                <a:latin typeface="Book Antiqua" panose="02040602050305030304" pitchFamily="18" charset="0"/>
              </a:rPr>
              <a:t> PID Tuner: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</a:rPr>
              <a:t>Kết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quả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mô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phỏng</a:t>
            </a:r>
            <a:r>
              <a:rPr lang="en-US" sz="1800" dirty="0">
                <a:latin typeface="Book Antiqua" panose="02040602050305030304" pitchFamily="18" charset="0"/>
              </a:rPr>
              <a:t>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372BCF0-807B-4FB4-A84A-257D9423F5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07360" progId="Equation.DSMT4">
                  <p:embed/>
                </p:oleObj>
              </mc:Choice>
              <mc:Fallback>
                <p:oleObj name="Equation" r:id="rId2" imgW="914400" imgH="207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372BCF0-807B-4FB4-A84A-257D9423F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EA024BF-509A-4001-BD13-E1578A5F94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07360" progId="Equation.DSMT4">
                  <p:embed/>
                </p:oleObj>
              </mc:Choice>
              <mc:Fallback>
                <p:oleObj name="Equation" r:id="rId4" imgW="914400" imgH="2073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EA024BF-509A-4001-BD13-E1578A5F9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8896B2B-01EC-41F4-8803-91BC44B308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7" t="3093" r="586" b="1169"/>
          <a:stretch/>
        </p:blipFill>
        <p:spPr>
          <a:xfrm>
            <a:off x="147580" y="2091496"/>
            <a:ext cx="11896831" cy="41523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8F4612-0978-46EE-AA5B-DAC6B34687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449"/>
          <a:stretch/>
        </p:blipFill>
        <p:spPr>
          <a:xfrm>
            <a:off x="309977" y="44450"/>
            <a:ext cx="11572035" cy="62816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ECBCB2-5EA7-434E-A31A-73F3F015B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" y="221813"/>
            <a:ext cx="12192000" cy="58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49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F662F-A198-4AD3-8EBC-0EC9A52B2994}"/>
              </a:ext>
            </a:extLst>
          </p:cNvPr>
          <p:cNvSpPr/>
          <p:nvPr/>
        </p:nvSpPr>
        <p:spPr>
          <a:xfrm flipH="1">
            <a:off x="4061467" y="290199"/>
            <a:ext cx="3261678" cy="112356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1E3FC-2016-4085-9A4B-A172702EAAE1}"/>
              </a:ext>
            </a:extLst>
          </p:cNvPr>
          <p:cNvSpPr/>
          <p:nvPr/>
        </p:nvSpPr>
        <p:spPr>
          <a:xfrm flipH="1">
            <a:off x="5743593" y="542188"/>
            <a:ext cx="2314736" cy="1222986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E86C5-8E5F-4620-A4FB-D1F926179D18}"/>
              </a:ext>
            </a:extLst>
          </p:cNvPr>
          <p:cNvSpPr/>
          <p:nvPr/>
        </p:nvSpPr>
        <p:spPr>
          <a:xfrm flipH="1">
            <a:off x="4768108" y="493090"/>
            <a:ext cx="3105354" cy="1121206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618350" y="600444"/>
            <a:ext cx="295529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NHẬN XÉT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52D30CB-F638-4C1A-B1EC-C606AD7B6C78}"/>
              </a:ext>
            </a:extLst>
          </p:cNvPr>
          <p:cNvSpPr txBox="1">
            <a:spLocks/>
          </p:cNvSpPr>
          <p:nvPr/>
        </p:nvSpPr>
        <p:spPr>
          <a:xfrm>
            <a:off x="705992" y="2137382"/>
            <a:ext cx="10780013" cy="46012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372BCF0-807B-4FB4-A84A-257D9423F5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207360" progId="Equation.DSMT4">
                  <p:embed/>
                </p:oleObj>
              </mc:Choice>
              <mc:Fallback>
                <p:oleObj name="Equation" r:id="rId2" imgW="914400" imgH="207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372BCF0-807B-4FB4-A84A-257D9423F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EA024BF-509A-4001-BD13-E1578A5F94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207360" progId="Equation.DSMT4">
                  <p:embed/>
                </p:oleObj>
              </mc:Choice>
              <mc:Fallback>
                <p:oleObj name="Equation" r:id="rId4" imgW="914400" imgH="2073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EA024BF-509A-4001-BD13-E1578A5F9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B4B0988-9313-4A5B-8159-7599FEBB11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07360" progId="Equation.DSMT4">
                  <p:embed/>
                </p:oleObj>
              </mc:Choice>
              <mc:Fallback>
                <p:oleObj name="Equation" r:id="rId6" imgW="914400" imgH="20736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B4B0988-9313-4A5B-8159-7599FEBB11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5172655-91A7-4543-91DE-24034B99EF57}"/>
              </a:ext>
            </a:extLst>
          </p:cNvPr>
          <p:cNvSpPr txBox="1">
            <a:spLocks/>
          </p:cNvSpPr>
          <p:nvPr/>
        </p:nvSpPr>
        <p:spPr>
          <a:xfrm>
            <a:off x="705990" y="1858881"/>
            <a:ext cx="10780013" cy="47089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Book Antiqua" panose="02040602050305030304" pitchFamily="18" charset="0"/>
              </a:rPr>
              <a:t>Thông </a:t>
            </a:r>
            <a:r>
              <a:rPr lang="en-US" sz="1800" dirty="0" err="1">
                <a:latin typeface="Book Antiqua" panose="02040602050305030304" pitchFamily="18" charset="0"/>
              </a:rPr>
              <a:t>số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bộ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điều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khiển</a:t>
            </a:r>
            <a:r>
              <a:rPr lang="en-US" sz="1800" dirty="0">
                <a:latin typeface="Book Antiqua" panose="02040602050305030304" pitchFamily="18" charset="0"/>
              </a:rPr>
              <a:t> PID: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</a:rPr>
              <a:t>Bộ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điều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khiển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đáp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ứng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được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yêu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cầu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chất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lượng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đặt</a:t>
            </a:r>
            <a:r>
              <a:rPr lang="en-US" sz="1800" dirty="0">
                <a:latin typeface="Book Antiqua" panose="02040602050305030304" pitchFamily="18" charset="0"/>
              </a:rPr>
              <a:t> ra: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2488E2-348D-4EAC-ADBE-8ED9A44E7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7665" y="2260298"/>
            <a:ext cx="7376661" cy="1929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D8FE42-669E-4D2B-85F5-689761968D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0859" y="4776851"/>
            <a:ext cx="6639852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24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6F36110C-E486-43BF-9199-8867333EF6E8}"/>
              </a:ext>
            </a:extLst>
          </p:cNvPr>
          <p:cNvSpPr txBox="1">
            <a:spLocks/>
          </p:cNvSpPr>
          <p:nvPr/>
        </p:nvSpPr>
        <p:spPr>
          <a:xfrm>
            <a:off x="688189" y="1251848"/>
            <a:ext cx="10586491" cy="51684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Book Antiqua" panose="02040602050305030304" pitchFamily="18" charset="0"/>
              </a:rPr>
              <a:t>Để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cải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thiện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hơn</a:t>
            </a:r>
            <a:r>
              <a:rPr lang="en-US" sz="1800" dirty="0">
                <a:latin typeface="Book Antiqua" panose="02040602050305030304" pitchFamily="18" charset="0"/>
              </a:rPr>
              <a:t> nữa </a:t>
            </a:r>
            <a:r>
              <a:rPr lang="en-US" sz="1800" dirty="0" err="1">
                <a:latin typeface="Book Antiqua" panose="02040602050305030304" pitchFamily="18" charset="0"/>
              </a:rPr>
              <a:t>chất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lượng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của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hệ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thống</a:t>
            </a:r>
            <a:r>
              <a:rPr lang="en-US" sz="1800" dirty="0">
                <a:latin typeface="Book Antiqua" panose="02040602050305030304" pitchFamily="18" charset="0"/>
              </a:rPr>
              <a:t>, </a:t>
            </a:r>
            <a:r>
              <a:rPr lang="en-US" sz="1800" dirty="0" err="1">
                <a:latin typeface="Book Antiqua" panose="02040602050305030304" pitchFamily="18" charset="0"/>
              </a:rPr>
              <a:t>giảm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thời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gian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đáp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ứng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cũng</a:t>
            </a:r>
            <a:r>
              <a:rPr lang="en-US" sz="1800" dirty="0">
                <a:latin typeface="Book Antiqua" panose="02040602050305030304" pitchFamily="18" charset="0"/>
              </a:rPr>
              <a:t> như </a:t>
            </a:r>
            <a:r>
              <a:rPr lang="en-US" sz="1800" dirty="0" err="1">
                <a:latin typeface="Book Antiqua" panose="02040602050305030304" pitchFamily="18" charset="0"/>
              </a:rPr>
              <a:t>loại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bỏ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tác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động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của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nhiễu</a:t>
            </a:r>
            <a:r>
              <a:rPr lang="en-US" sz="1800" dirty="0">
                <a:latin typeface="Book Antiqua" panose="02040602050305030304" pitchFamily="18" charset="0"/>
              </a:rPr>
              <a:t>, ta </a:t>
            </a:r>
            <a:r>
              <a:rPr lang="en-US" sz="1800" dirty="0" err="1">
                <a:latin typeface="Book Antiqua" panose="02040602050305030304" pitchFamily="18" charset="0"/>
              </a:rPr>
              <a:t>sử</a:t>
            </a:r>
            <a:r>
              <a:rPr lang="en-US" sz="1800" dirty="0">
                <a:latin typeface="Book Antiqua" panose="02040602050305030304" pitchFamily="18" charset="0"/>
              </a:rPr>
              <a:t> dụng </a:t>
            </a:r>
            <a:r>
              <a:rPr lang="en-US" sz="1800" dirty="0" err="1">
                <a:latin typeface="Book Antiqua" panose="02040602050305030304" pitchFamily="18" charset="0"/>
              </a:rPr>
              <a:t>bộ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điều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khiển</a:t>
            </a:r>
            <a:r>
              <a:rPr lang="en-US" sz="1800" dirty="0">
                <a:latin typeface="Book Antiqua" panose="02040602050305030304" pitchFamily="18" charset="0"/>
              </a:rPr>
              <a:t> PID 2 </a:t>
            </a:r>
            <a:r>
              <a:rPr lang="en-US" sz="1800" dirty="0" err="1">
                <a:latin typeface="Book Antiqua" panose="02040602050305030304" pitchFamily="18" charset="0"/>
              </a:rPr>
              <a:t>bậc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tự</a:t>
            </a:r>
            <a:r>
              <a:rPr lang="en-US" sz="1800" dirty="0">
                <a:latin typeface="Book Antiqua" panose="02040602050305030304" pitchFamily="18" charset="0"/>
              </a:rPr>
              <a:t> do PID-2DOF (Two Degrees of Freedom).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</a:rPr>
              <a:t>Dựa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vào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kết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quả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mô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phỏng</a:t>
            </a:r>
            <a:r>
              <a:rPr lang="en-US" sz="1800" dirty="0">
                <a:latin typeface="Book Antiqua" panose="02040602050305030304" pitchFamily="18" charset="0"/>
              </a:rPr>
              <a:t>, ta thấy: </a:t>
            </a:r>
            <a:r>
              <a:rPr lang="en-US" sz="1800" dirty="0" err="1">
                <a:latin typeface="Book Antiqua" panose="02040602050305030304" pitchFamily="18" charset="0"/>
              </a:rPr>
              <a:t>Nhiễu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được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loại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bỏ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hoàn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toàn</a:t>
            </a:r>
            <a:r>
              <a:rPr lang="en-US" sz="1800" dirty="0">
                <a:latin typeface="Book Antiqua" panose="02040602050305030304" pitchFamily="18" charset="0"/>
              </a:rPr>
              <a:t>, </a:t>
            </a:r>
            <a:r>
              <a:rPr lang="en-US" sz="1800" dirty="0" err="1">
                <a:latin typeface="Book Antiqua" panose="02040602050305030304" pitchFamily="18" charset="0"/>
              </a:rPr>
              <a:t>thời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gian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đáp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ứng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nhanh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và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lọt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vố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rất</a:t>
            </a:r>
            <a:r>
              <a:rPr lang="en-US" sz="1800" dirty="0"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</a:rPr>
              <a:t>thấp</a:t>
            </a:r>
            <a:r>
              <a:rPr lang="en-US" sz="1800" dirty="0">
                <a:latin typeface="Book Antiqua" panose="02040602050305030304" pitchFamily="18" charset="0"/>
              </a:rPr>
              <a:t>, </a:t>
            </a:r>
            <a:r>
              <a:rPr lang="en-US" sz="1800" dirty="0" err="1">
                <a:latin typeface="Book Antiqua" panose="02040602050305030304" pitchFamily="18" charset="0"/>
              </a:rPr>
              <a:t>gần</a:t>
            </a:r>
            <a:r>
              <a:rPr lang="en-US" sz="1800" dirty="0">
                <a:latin typeface="Book Antiqua" panose="02040602050305030304" pitchFamily="18" charset="0"/>
              </a:rPr>
              <a:t> như </a:t>
            </a:r>
            <a:r>
              <a:rPr lang="en-US" sz="1800" dirty="0" err="1">
                <a:latin typeface="Book Antiqua" panose="02040602050305030304" pitchFamily="18" charset="0"/>
              </a:rPr>
              <a:t>không</a:t>
            </a:r>
            <a:r>
              <a:rPr lang="en-US" sz="1800" dirty="0">
                <a:latin typeface="Book Antiqua" panose="02040602050305030304" pitchFamily="18" charset="0"/>
              </a:rPr>
              <a:t> có.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82DDA-F8AA-4FF1-9F22-24EB17735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1" t="5231"/>
          <a:stretch/>
        </p:blipFill>
        <p:spPr>
          <a:xfrm>
            <a:off x="110333" y="1338256"/>
            <a:ext cx="11971332" cy="465315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49269" y="6420260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59B02F9-90BB-4A78-A698-3B289DFFBD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207360" progId="Equation.DSMT4">
                  <p:embed/>
                </p:oleObj>
              </mc:Choice>
              <mc:Fallback>
                <p:oleObj name="Equation" r:id="rId3" imgW="914400" imgH="207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59B02F9-90BB-4A78-A698-3B289DFFBD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FE2FFDB8-28A9-462B-8E8A-F0A4903C3E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07360" progId="Equation.DSMT4">
                  <p:embed/>
                </p:oleObj>
              </mc:Choice>
              <mc:Fallback>
                <p:oleObj name="Equation" r:id="rId5" imgW="914400" imgH="20736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FE2FFDB8-28A9-462B-8E8A-F0A4903C3E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6181A388-2906-4D72-9F20-AB0DB832A1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207360" progId="Equation.DSMT4">
                  <p:embed/>
                </p:oleObj>
              </mc:Choice>
              <mc:Fallback>
                <p:oleObj name="Equation" r:id="rId7" imgW="914400" imgH="20736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6181A388-2906-4D72-9F20-AB0DB832A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649D09EB-1CD8-40C9-93D1-2950BAFD88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14400" imgH="207360" progId="Equation.DSMT4">
                  <p:embed/>
                </p:oleObj>
              </mc:Choice>
              <mc:Fallback>
                <p:oleObj name="Equation" r:id="rId9" imgW="914400" imgH="20736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649D09EB-1CD8-40C9-93D1-2950BAFD88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6243579C-BBA8-4079-8E64-9C50B7C81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14400" imgH="207360" progId="Equation.DSMT4">
                  <p:embed/>
                </p:oleObj>
              </mc:Choice>
              <mc:Fallback>
                <p:oleObj name="Equation" r:id="rId10" imgW="914400" imgH="20736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6243579C-BBA8-4079-8E64-9C50B7C81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>
            <a:extLst>
              <a:ext uri="{FF2B5EF4-FFF2-40B4-BE49-F238E27FC236}">
                <a16:creationId xmlns:a16="http://schemas.microsoft.com/office/drawing/2014/main" id="{77082921-D5A0-4BCF-BA86-2E97FC79D0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14400" imgH="207360" progId="Equation.DSMT4">
                  <p:embed/>
                </p:oleObj>
              </mc:Choice>
              <mc:Fallback>
                <p:oleObj name="Equation" r:id="rId12" imgW="914400" imgH="207360" progId="Equation.DSMT4">
                  <p:embed/>
                  <p:pic>
                    <p:nvPicPr>
                      <p:cNvPr id="33" name="Object 32">
                        <a:extLst>
                          <a:ext uri="{FF2B5EF4-FFF2-40B4-BE49-F238E27FC236}">
                            <a16:creationId xmlns:a16="http://schemas.microsoft.com/office/drawing/2014/main" id="{77082921-D5A0-4BCF-BA86-2E97FC79D0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F01F7C99-050C-4CE7-9E76-464611C9E2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914400" imgH="207360" progId="Equation.DSMT4">
                  <p:embed/>
                </p:oleObj>
              </mc:Choice>
              <mc:Fallback>
                <p:oleObj name="Equation" r:id="rId14" imgW="914400" imgH="207360" progId="Equation.DSMT4">
                  <p:embed/>
                  <p:pic>
                    <p:nvPicPr>
                      <p:cNvPr id="36" name="Object 35">
                        <a:extLst>
                          <a:ext uri="{FF2B5EF4-FFF2-40B4-BE49-F238E27FC236}">
                            <a16:creationId xmlns:a16="http://schemas.microsoft.com/office/drawing/2014/main" id="{F01F7C99-050C-4CE7-9E76-464611C9E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283A103-F149-4597-9C54-6B4165A478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914400" imgH="207360" progId="Equation.DSMT4">
                  <p:embed/>
                </p:oleObj>
              </mc:Choice>
              <mc:Fallback>
                <p:oleObj name="Equation" r:id="rId15" imgW="914400" imgH="2073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283A103-F149-4597-9C54-6B4165A478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64296D2-F375-4DFD-96BB-F382966826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914400" imgH="207360" progId="Equation.DSMT4">
                  <p:embed/>
                </p:oleObj>
              </mc:Choice>
              <mc:Fallback>
                <p:oleObj name="Equation" r:id="rId16" imgW="914400" imgH="20736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64296D2-F375-4DFD-96BB-F382966826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742193A2-10DE-4432-BE20-2BAE37935A9B}"/>
              </a:ext>
            </a:extLst>
          </p:cNvPr>
          <p:cNvSpPr/>
          <p:nvPr/>
        </p:nvSpPr>
        <p:spPr>
          <a:xfrm>
            <a:off x="688189" y="641324"/>
            <a:ext cx="4487163" cy="4770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5BB60B-95C7-4552-934A-8E6768158A2F}"/>
              </a:ext>
            </a:extLst>
          </p:cNvPr>
          <p:cNvSpPr txBox="1"/>
          <p:nvPr/>
        </p:nvSpPr>
        <p:spPr>
          <a:xfrm>
            <a:off x="688188" y="641324"/>
            <a:ext cx="44871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Mở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rộng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và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phát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triển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đề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tài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A58F8F-86B8-4944-A2F3-0E626FDC35A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3681"/>
          <a:stretch/>
        </p:blipFill>
        <p:spPr>
          <a:xfrm>
            <a:off x="344093" y="107028"/>
            <a:ext cx="11503812" cy="62296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26ED61-B2D5-4DAF-8DE9-C5A2375830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317736"/>
            <a:ext cx="12192000" cy="589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137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 descr="Accent squares:  white open shape, shaded green block, and white block with text placeholder.">
            <a:extLst>
              <a:ext uri="{FF2B5EF4-FFF2-40B4-BE49-F238E27FC236}">
                <a16:creationId xmlns:a16="http://schemas.microsoft.com/office/drawing/2014/main" id="{11BEC607-8474-408E-A7AC-48A065F31B63}"/>
              </a:ext>
            </a:extLst>
          </p:cNvPr>
          <p:cNvGrpSpPr/>
          <p:nvPr/>
        </p:nvGrpSpPr>
        <p:grpSpPr>
          <a:xfrm flipH="1">
            <a:off x="2076202" y="1374276"/>
            <a:ext cx="7324426" cy="3783255"/>
            <a:chOff x="252031" y="-22763"/>
            <a:chExt cx="7324426" cy="708226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5" y="1181213"/>
              <a:ext cx="6117771" cy="5878286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5287" y="2501464"/>
            <a:ext cx="6475341" cy="1516052"/>
          </a:xfrm>
        </p:spPr>
        <p:txBody>
          <a:bodyPr anchor="ctr"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sp>
        <p:nvSpPr>
          <p:cNvPr id="25" name="Rectangle: Single Corner Snipped 24" descr="Footer accent box">
            <a:extLst>
              <a:ext uri="{FF2B5EF4-FFF2-40B4-BE49-F238E27FC236}">
                <a16:creationId xmlns:a16="http://schemas.microsoft.com/office/drawing/2014/main" id="{ADA66B68-D364-4C11-9AA9-052CEAC914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17F9E2-0E31-4010-80D8-F343F24E6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4486" r="13946"/>
          <a:stretch/>
        </p:blipFill>
        <p:spPr>
          <a:xfrm>
            <a:off x="4147963" y="1"/>
            <a:ext cx="8044037" cy="6857999"/>
          </a:xfrm>
        </p:spPr>
      </p:pic>
      <p:sp>
        <p:nvSpPr>
          <p:cNvPr id="8" name="Rectangle 7"/>
          <p:cNvSpPr/>
          <p:nvPr/>
        </p:nvSpPr>
        <p:spPr>
          <a:xfrm>
            <a:off x="3705511" y="0"/>
            <a:ext cx="8486489" cy="6862613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 descr="Accent squares:  white open shape, shaded green block, and white block with text placeholder.">
            <a:extLst>
              <a:ext uri="{FF2B5EF4-FFF2-40B4-BE49-F238E27FC236}">
                <a16:creationId xmlns:a16="http://schemas.microsoft.com/office/drawing/2014/main" id="{CCC577CF-CED3-44B1-AC3E-05C2556B41F4}"/>
              </a:ext>
            </a:extLst>
          </p:cNvPr>
          <p:cNvGrpSpPr/>
          <p:nvPr/>
        </p:nvGrpSpPr>
        <p:grpSpPr>
          <a:xfrm>
            <a:off x="868774" y="408327"/>
            <a:ext cx="6112037" cy="5752605"/>
            <a:chOff x="883522" y="408327"/>
            <a:chExt cx="5137823" cy="54441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669433" y="872916"/>
              <a:ext cx="4351912" cy="4979535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accent square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1641" y="619155"/>
              <a:ext cx="4556466" cy="4773273"/>
            </a:xfrm>
            <a:prstGeom prst="rect">
              <a:avLst/>
            </a:prstGeom>
          </p:spPr>
        </p:pic>
      </p:grp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05746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C6C1AE88-0F90-45B1-B717-99B1606C99F7}"/>
              </a:ext>
            </a:extLst>
          </p:cNvPr>
          <p:cNvSpPr txBox="1">
            <a:spLocks/>
          </p:cNvSpPr>
          <p:nvPr/>
        </p:nvSpPr>
        <p:spPr>
          <a:xfrm>
            <a:off x="1429555" y="894556"/>
            <a:ext cx="4481848" cy="45575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629D1D-8FC0-45B2-9002-68841B11A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03DCA03F-9488-4B1E-9EE1-A33877A2D247}"/>
              </a:ext>
            </a:extLst>
          </p:cNvPr>
          <p:cNvSpPr txBox="1">
            <a:spLocks/>
          </p:cNvSpPr>
          <p:nvPr/>
        </p:nvSpPr>
        <p:spPr>
          <a:xfrm>
            <a:off x="1917530" y="898020"/>
            <a:ext cx="3841888" cy="95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spc="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solidFill>
                  <a:srgbClr val="99FF33"/>
                </a:solidFill>
              </a:rPr>
              <a:t>THÀNH VIÊN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DA4A5-C3EB-49BE-9C4E-149DCFEF8D68}"/>
              </a:ext>
            </a:extLst>
          </p:cNvPr>
          <p:cNvSpPr txBox="1"/>
          <p:nvPr/>
        </p:nvSpPr>
        <p:spPr>
          <a:xfrm>
            <a:off x="1429555" y="1849964"/>
            <a:ext cx="44818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 HUỲNH NGỌC CẨN</a:t>
            </a:r>
            <a:b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 NGUYỄN ĐỨC KHẢI</a:t>
            </a:r>
            <a:b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 LÊ MINH HOÀNG</a:t>
            </a:r>
            <a:b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 LÊ MINH TÚ</a:t>
            </a:r>
            <a:b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 NGUYỄN TẤN THUYỀN</a:t>
            </a:r>
            <a:b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</a:br>
            <a:endParaRPr lang="en-US" sz="20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 NGÔ THỊ XUÂN THANH</a:t>
            </a:r>
          </a:p>
        </p:txBody>
      </p:sp>
    </p:spTree>
    <p:extLst>
      <p:ext uri="{BB962C8B-B14F-4D97-AF65-F5344CB8AC3E}">
        <p14:creationId xmlns:p14="http://schemas.microsoft.com/office/powerpoint/2010/main" val="227689579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836601" y="846183"/>
            <a:ext cx="8355399" cy="5472228"/>
          </a:xfrm>
          <a:prstGeom prst="rect">
            <a:avLst/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239" t="-198" r="19365" b="22813"/>
          <a:stretch/>
        </p:blipFill>
        <p:spPr>
          <a:xfrm>
            <a:off x="-13647" y="835304"/>
            <a:ext cx="10045052" cy="5469547"/>
          </a:xfrm>
          <a:prstGeom prst="rect">
            <a:avLst/>
          </a:prstGeom>
          <a:ln>
            <a:noFill/>
          </a:ln>
          <a:effectLst>
            <a:outerShdw blurRad="63500" algn="tl" rotWithShape="0">
              <a:srgbClr val="000000">
                <a:alpha val="5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49269" y="6420260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69" y="821744"/>
            <a:ext cx="10026749" cy="5496668"/>
          </a:xfrm>
          <a:prstGeom prst="rect">
            <a:avLst/>
          </a:prstGeom>
          <a:solidFill>
            <a:schemeClr val="tx2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6503" y="261495"/>
            <a:ext cx="2747160" cy="424862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8711" y="235026"/>
            <a:ext cx="27471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2060"/>
                </a:solidFill>
                <a:latin typeface="Book Antiqua" panose="02040602050305030304" pitchFamily="18" charset="0"/>
              </a:rPr>
              <a:t>NỘI DUNG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263086" y="-2"/>
            <a:ext cx="928914" cy="832625"/>
          </a:xfrm>
          <a:prstGeom prst="rect">
            <a:avLst/>
          </a:prstGeom>
          <a:solidFill>
            <a:srgbClr val="99FF99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74681" y="1254385"/>
            <a:ext cx="394894" cy="39019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3455" y="832623"/>
            <a:ext cx="436712" cy="419225"/>
          </a:xfrm>
          <a:prstGeom prst="rect">
            <a:avLst/>
          </a:prstGeom>
          <a:solidFill>
            <a:srgbClr val="00FF99">
              <a:alpha val="8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4050" y="4475946"/>
            <a:ext cx="1597623" cy="400110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PROBLEM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15847" y="4475946"/>
            <a:ext cx="1970045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ook Antiqua" panose="0204060205030503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NGUYÊN LÝ </a:t>
            </a:r>
          </a:p>
          <a:p>
            <a:r>
              <a:rPr lang="en-US" dirty="0">
                <a:solidFill>
                  <a:schemeClr val="bg1"/>
                </a:solidFill>
              </a:rPr>
              <a:t>HOẠT ĐỘNG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68345" y="4467855"/>
            <a:ext cx="1939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MÔ PHỎNG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9372ADD-9ACC-403F-88F7-3C40F5706C72}"/>
              </a:ext>
            </a:extLst>
          </p:cNvPr>
          <p:cNvCxnSpPr>
            <a:cxnSpLocks/>
          </p:cNvCxnSpPr>
          <p:nvPr/>
        </p:nvCxnSpPr>
        <p:spPr>
          <a:xfrm>
            <a:off x="954157" y="3816956"/>
            <a:ext cx="21242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8C91636-05CA-47E0-BA0C-238CDD3B77CF}"/>
              </a:ext>
            </a:extLst>
          </p:cNvPr>
          <p:cNvSpPr/>
          <p:nvPr/>
        </p:nvSpPr>
        <p:spPr>
          <a:xfrm>
            <a:off x="786950" y="3666920"/>
            <a:ext cx="302623" cy="3026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CA66EA6-272F-43AE-BC4C-48A21C198445}"/>
              </a:ext>
            </a:extLst>
          </p:cNvPr>
          <p:cNvSpPr/>
          <p:nvPr/>
        </p:nvSpPr>
        <p:spPr>
          <a:xfrm>
            <a:off x="832237" y="3712207"/>
            <a:ext cx="212049" cy="21204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7E17B0D-64E8-4E00-8D23-8DDB61704E29}"/>
              </a:ext>
            </a:extLst>
          </p:cNvPr>
          <p:cNvCxnSpPr>
            <a:cxnSpLocks/>
          </p:cNvCxnSpPr>
          <p:nvPr/>
        </p:nvCxnSpPr>
        <p:spPr>
          <a:xfrm>
            <a:off x="3078393" y="3816956"/>
            <a:ext cx="21242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DDE2FCD6-9125-4027-BBBA-4710A173DE61}"/>
              </a:ext>
            </a:extLst>
          </p:cNvPr>
          <p:cNvSpPr/>
          <p:nvPr/>
        </p:nvSpPr>
        <p:spPr>
          <a:xfrm>
            <a:off x="2774703" y="3666920"/>
            <a:ext cx="302623" cy="3026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6976391-0D2D-4A39-98D9-AE67D05086BF}"/>
              </a:ext>
            </a:extLst>
          </p:cNvPr>
          <p:cNvSpPr/>
          <p:nvPr/>
        </p:nvSpPr>
        <p:spPr>
          <a:xfrm>
            <a:off x="2821582" y="3712207"/>
            <a:ext cx="212049" cy="212049"/>
          </a:xfrm>
          <a:prstGeom prst="ellipse">
            <a:avLst/>
          </a:prstGeom>
          <a:solidFill>
            <a:srgbClr val="F4311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C6BC9BA-F218-4CA4-8297-83187DE0C503}"/>
              </a:ext>
            </a:extLst>
          </p:cNvPr>
          <p:cNvCxnSpPr>
            <a:cxnSpLocks/>
            <a:stCxn id="68" idx="6"/>
            <a:endCxn id="71" idx="6"/>
          </p:cNvCxnSpPr>
          <p:nvPr/>
        </p:nvCxnSpPr>
        <p:spPr>
          <a:xfrm>
            <a:off x="5177008" y="3818232"/>
            <a:ext cx="21642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047040C-B09A-42A3-A247-F2F90CC0044F}"/>
              </a:ext>
            </a:extLst>
          </p:cNvPr>
          <p:cNvSpPr/>
          <p:nvPr/>
        </p:nvSpPr>
        <p:spPr>
          <a:xfrm>
            <a:off x="4919672" y="3666920"/>
            <a:ext cx="302623" cy="3026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00E2051-4BC4-4B5F-96EB-298B404FD2E7}"/>
              </a:ext>
            </a:extLst>
          </p:cNvPr>
          <p:cNvSpPr/>
          <p:nvPr/>
        </p:nvSpPr>
        <p:spPr>
          <a:xfrm>
            <a:off x="4964959" y="3712207"/>
            <a:ext cx="212049" cy="212049"/>
          </a:xfrm>
          <a:prstGeom prst="ellipse">
            <a:avLst/>
          </a:prstGeom>
          <a:solidFill>
            <a:srgbClr val="33CCC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552C70F-0393-4770-8B24-4D73A8E75943}"/>
              </a:ext>
            </a:extLst>
          </p:cNvPr>
          <p:cNvCxnSpPr>
            <a:cxnSpLocks/>
          </p:cNvCxnSpPr>
          <p:nvPr/>
        </p:nvCxnSpPr>
        <p:spPr>
          <a:xfrm flipV="1">
            <a:off x="7203067" y="3816956"/>
            <a:ext cx="2067075" cy="110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C0278543-A500-435C-B4B1-5B01236B7BA5}"/>
              </a:ext>
            </a:extLst>
          </p:cNvPr>
          <p:cNvSpPr/>
          <p:nvPr/>
        </p:nvSpPr>
        <p:spPr>
          <a:xfrm>
            <a:off x="7083940" y="3666920"/>
            <a:ext cx="302623" cy="3026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5A351D5-38E3-45D7-9A3C-5B12FD64388A}"/>
              </a:ext>
            </a:extLst>
          </p:cNvPr>
          <p:cNvSpPr/>
          <p:nvPr/>
        </p:nvSpPr>
        <p:spPr>
          <a:xfrm>
            <a:off x="7129227" y="3712207"/>
            <a:ext cx="212049" cy="21204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A37A224-BCC5-48F5-ABDA-1ED921E8787B}"/>
              </a:ext>
            </a:extLst>
          </p:cNvPr>
          <p:cNvSpPr/>
          <p:nvPr/>
        </p:nvSpPr>
        <p:spPr>
          <a:xfrm>
            <a:off x="9114316" y="3666920"/>
            <a:ext cx="302623" cy="3026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8B463A5-C8A2-437F-8BAD-83EE6163AF62}"/>
              </a:ext>
            </a:extLst>
          </p:cNvPr>
          <p:cNvGrpSpPr/>
          <p:nvPr/>
        </p:nvGrpSpPr>
        <p:grpSpPr>
          <a:xfrm>
            <a:off x="379569" y="1936936"/>
            <a:ext cx="1117384" cy="1117384"/>
            <a:chOff x="827530" y="2296024"/>
            <a:chExt cx="1379876" cy="1379876"/>
          </a:xfrm>
        </p:grpSpPr>
        <p:sp>
          <p:nvSpPr>
            <p:cNvPr id="75" name="Teardrop 74">
              <a:extLst>
                <a:ext uri="{FF2B5EF4-FFF2-40B4-BE49-F238E27FC236}">
                  <a16:creationId xmlns:a16="http://schemas.microsoft.com/office/drawing/2014/main" id="{3A027D97-BB18-4143-9EE4-F922CE47588E}"/>
                </a:ext>
              </a:extLst>
            </p:cNvPr>
            <p:cNvSpPr/>
            <p:nvPr/>
          </p:nvSpPr>
          <p:spPr>
            <a:xfrm rot="8064593">
              <a:off x="827530" y="2296024"/>
              <a:ext cx="1379876" cy="1379876"/>
            </a:xfrm>
            <a:prstGeom prst="teardrop">
              <a:avLst>
                <a:gd name="adj" fmla="val 119506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06900BC-4F4A-42E9-BCFE-9D3A61200E9E}"/>
                </a:ext>
              </a:extLst>
            </p:cNvPr>
            <p:cNvSpPr/>
            <p:nvPr/>
          </p:nvSpPr>
          <p:spPr>
            <a:xfrm>
              <a:off x="1047744" y="2516238"/>
              <a:ext cx="939447" cy="9394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ardrop 76">
            <a:extLst>
              <a:ext uri="{FF2B5EF4-FFF2-40B4-BE49-F238E27FC236}">
                <a16:creationId xmlns:a16="http://schemas.microsoft.com/office/drawing/2014/main" id="{E3BE8404-0A11-4114-ADDF-A8AD3F32E238}"/>
              </a:ext>
            </a:extLst>
          </p:cNvPr>
          <p:cNvSpPr/>
          <p:nvPr/>
        </p:nvSpPr>
        <p:spPr>
          <a:xfrm rot="8064593">
            <a:off x="2271786" y="1936936"/>
            <a:ext cx="1117384" cy="1117384"/>
          </a:xfrm>
          <a:prstGeom prst="teardrop">
            <a:avLst>
              <a:gd name="adj" fmla="val 119506"/>
            </a:avLst>
          </a:prstGeom>
          <a:solidFill>
            <a:srgbClr val="F431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5A39846-EA7A-4478-A433-620FBCE2DA89}"/>
              </a:ext>
            </a:extLst>
          </p:cNvPr>
          <p:cNvSpPr/>
          <p:nvPr/>
        </p:nvSpPr>
        <p:spPr>
          <a:xfrm>
            <a:off x="2442561" y="2132706"/>
            <a:ext cx="760737" cy="760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ardrop 78">
            <a:extLst>
              <a:ext uri="{FF2B5EF4-FFF2-40B4-BE49-F238E27FC236}">
                <a16:creationId xmlns:a16="http://schemas.microsoft.com/office/drawing/2014/main" id="{B6205173-DA94-4D81-95B9-A9353EC1305F}"/>
              </a:ext>
            </a:extLst>
          </p:cNvPr>
          <p:cNvSpPr/>
          <p:nvPr/>
        </p:nvSpPr>
        <p:spPr>
          <a:xfrm rot="8064593">
            <a:off x="4484995" y="1936936"/>
            <a:ext cx="1117384" cy="1117384"/>
          </a:xfrm>
          <a:prstGeom prst="teardrop">
            <a:avLst>
              <a:gd name="adj" fmla="val 119506"/>
            </a:avLst>
          </a:prstGeom>
          <a:solidFill>
            <a:srgbClr val="33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33C4067-ED7E-4A7B-9195-45558E2E3E47}"/>
              </a:ext>
            </a:extLst>
          </p:cNvPr>
          <p:cNvSpPr/>
          <p:nvPr/>
        </p:nvSpPr>
        <p:spPr>
          <a:xfrm>
            <a:off x="4660778" y="2132705"/>
            <a:ext cx="760737" cy="760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ardrop 80">
            <a:extLst>
              <a:ext uri="{FF2B5EF4-FFF2-40B4-BE49-F238E27FC236}">
                <a16:creationId xmlns:a16="http://schemas.microsoft.com/office/drawing/2014/main" id="{FB35A784-854F-4C61-8D99-49E023BE2782}"/>
              </a:ext>
            </a:extLst>
          </p:cNvPr>
          <p:cNvSpPr/>
          <p:nvPr/>
        </p:nvSpPr>
        <p:spPr>
          <a:xfrm rot="8064593">
            <a:off x="6649263" y="1936935"/>
            <a:ext cx="1117384" cy="1117384"/>
          </a:xfrm>
          <a:prstGeom prst="teardrop">
            <a:avLst>
              <a:gd name="adj" fmla="val 11950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25F5519B-24B0-4B25-A19E-151E6F9742B9}"/>
              </a:ext>
            </a:extLst>
          </p:cNvPr>
          <p:cNvSpPr/>
          <p:nvPr/>
        </p:nvSpPr>
        <p:spPr>
          <a:xfrm>
            <a:off x="6825869" y="2143643"/>
            <a:ext cx="760737" cy="760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ardrop 82">
            <a:extLst>
              <a:ext uri="{FF2B5EF4-FFF2-40B4-BE49-F238E27FC236}">
                <a16:creationId xmlns:a16="http://schemas.microsoft.com/office/drawing/2014/main" id="{2E162F35-7C5F-4249-9DB6-1977F9E0A981}"/>
              </a:ext>
            </a:extLst>
          </p:cNvPr>
          <p:cNvSpPr/>
          <p:nvPr/>
        </p:nvSpPr>
        <p:spPr>
          <a:xfrm rot="8064593">
            <a:off x="8679639" y="1936935"/>
            <a:ext cx="1117384" cy="1117384"/>
          </a:xfrm>
          <a:prstGeom prst="teardrop">
            <a:avLst>
              <a:gd name="adj" fmla="val 11950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33ED061-05A4-4325-9199-726562E6DFF0}"/>
              </a:ext>
            </a:extLst>
          </p:cNvPr>
          <p:cNvSpPr/>
          <p:nvPr/>
        </p:nvSpPr>
        <p:spPr>
          <a:xfrm>
            <a:off x="8867056" y="2145404"/>
            <a:ext cx="760737" cy="760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2AD2422-6BFB-4BBB-93C3-8ED38D21F1F8}"/>
              </a:ext>
            </a:extLst>
          </p:cNvPr>
          <p:cNvSpPr txBox="1"/>
          <p:nvPr/>
        </p:nvSpPr>
        <p:spPr>
          <a:xfrm>
            <a:off x="4110734" y="4475946"/>
            <a:ext cx="19327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XÂY DỰNG MÔ HÌNH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E516912-15D7-4517-BCDA-0643A550C661}"/>
              </a:ext>
            </a:extLst>
          </p:cNvPr>
          <p:cNvSpPr txBox="1"/>
          <p:nvPr/>
        </p:nvSpPr>
        <p:spPr>
          <a:xfrm>
            <a:off x="6897426" y="2270051"/>
            <a:ext cx="6266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Book Antiqua" panose="02040602050305030304" pitchFamily="18" charset="0"/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0A211A1-F98B-4D9A-BDC1-47A9B9F54FB2}"/>
              </a:ext>
            </a:extLst>
          </p:cNvPr>
          <p:cNvSpPr txBox="1"/>
          <p:nvPr/>
        </p:nvSpPr>
        <p:spPr>
          <a:xfrm>
            <a:off x="8904426" y="2290479"/>
            <a:ext cx="700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Book Antiqua" panose="02040602050305030304" pitchFamily="18" charset="0"/>
              </a:rPr>
              <a:t>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2EA559-4078-4880-BCA7-BF6FDDD84209}"/>
              </a:ext>
            </a:extLst>
          </p:cNvPr>
          <p:cNvSpPr txBox="1"/>
          <p:nvPr/>
        </p:nvSpPr>
        <p:spPr>
          <a:xfrm>
            <a:off x="8308971" y="4468897"/>
            <a:ext cx="189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NHẬN XÉT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588F465-0B89-42D6-9B2B-00B3AF3D5F1F}"/>
              </a:ext>
            </a:extLst>
          </p:cNvPr>
          <p:cNvSpPr txBox="1"/>
          <p:nvPr/>
        </p:nvSpPr>
        <p:spPr>
          <a:xfrm>
            <a:off x="10221398" y="4476383"/>
            <a:ext cx="1975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MỞ RỘNG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Book Antiqua" panose="02040602050305030304" pitchFamily="18" charset="0"/>
              </a:rPr>
              <a:t>ĐỀ TÀI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3F0B683-789A-444B-9273-D274F2B3D537}"/>
              </a:ext>
            </a:extLst>
          </p:cNvPr>
          <p:cNvSpPr/>
          <p:nvPr/>
        </p:nvSpPr>
        <p:spPr>
          <a:xfrm>
            <a:off x="11079906" y="3656888"/>
            <a:ext cx="302623" cy="3026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ardrop 90">
            <a:extLst>
              <a:ext uri="{FF2B5EF4-FFF2-40B4-BE49-F238E27FC236}">
                <a16:creationId xmlns:a16="http://schemas.microsoft.com/office/drawing/2014/main" id="{2A50E2B7-E278-4688-AA58-8642D31CC92F}"/>
              </a:ext>
            </a:extLst>
          </p:cNvPr>
          <p:cNvSpPr/>
          <p:nvPr/>
        </p:nvSpPr>
        <p:spPr>
          <a:xfrm rot="8064593">
            <a:off x="10672525" y="1926904"/>
            <a:ext cx="1117384" cy="1117384"/>
          </a:xfrm>
          <a:prstGeom prst="teardrop">
            <a:avLst>
              <a:gd name="adj" fmla="val 1195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A1141AC-F5F9-4D2C-AF15-529CEDEF86BD}"/>
              </a:ext>
            </a:extLst>
          </p:cNvPr>
          <p:cNvCxnSpPr>
            <a:cxnSpLocks/>
          </p:cNvCxnSpPr>
          <p:nvPr/>
        </p:nvCxnSpPr>
        <p:spPr>
          <a:xfrm flipV="1">
            <a:off x="9196102" y="3823357"/>
            <a:ext cx="2067075" cy="1105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5E5936D2-FE9E-40C4-B729-F8A4E07E4042}"/>
              </a:ext>
            </a:extLst>
          </p:cNvPr>
          <p:cNvSpPr/>
          <p:nvPr/>
        </p:nvSpPr>
        <p:spPr>
          <a:xfrm>
            <a:off x="9159603" y="3712207"/>
            <a:ext cx="212049" cy="2120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ACFC9DA-664B-4B9F-B1D7-B3FF2942CCD2}"/>
              </a:ext>
            </a:extLst>
          </p:cNvPr>
          <p:cNvSpPr/>
          <p:nvPr/>
        </p:nvSpPr>
        <p:spPr>
          <a:xfrm>
            <a:off x="11126141" y="3702175"/>
            <a:ext cx="212049" cy="21204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3B64512-1454-41E5-83AF-1BB3BD37C81A}"/>
              </a:ext>
            </a:extLst>
          </p:cNvPr>
          <p:cNvSpPr/>
          <p:nvPr/>
        </p:nvSpPr>
        <p:spPr>
          <a:xfrm>
            <a:off x="10850848" y="2121178"/>
            <a:ext cx="760737" cy="7607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0480" y="2250083"/>
            <a:ext cx="6847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Book Antiqua" panose="02040602050305030304" pitchFamily="18" charset="0"/>
              </a:rPr>
              <a:t> </a:t>
            </a:r>
            <a:r>
              <a:rPr lang="en-US" sz="2500" b="1" dirty="0">
                <a:latin typeface="Book Antiqua" panose="02040602050305030304" pitchFamily="18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79004" y="2255716"/>
            <a:ext cx="7029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23733" y="2272013"/>
            <a:ext cx="6654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Book Antiqua" panose="02040602050305030304" pitchFamily="18" charset="0"/>
              </a:rPr>
              <a:t>3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4154EA6-7916-48F9-A667-7F7BB86F2E24}"/>
              </a:ext>
            </a:extLst>
          </p:cNvPr>
          <p:cNvSpPr txBox="1"/>
          <p:nvPr/>
        </p:nvSpPr>
        <p:spPr>
          <a:xfrm>
            <a:off x="10896887" y="2254951"/>
            <a:ext cx="6281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Book Antiqua" panose="02040602050305030304" pitchFamily="18" charset="0"/>
              </a:rPr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20727560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5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750"/>
                            </p:stCondLst>
                            <p:childTnLst>
                              <p:par>
                                <p:cTn id="1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750"/>
                            </p:stCondLst>
                            <p:childTnLst>
                              <p:par>
                                <p:cTn id="2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750"/>
                            </p:stCondLst>
                            <p:childTnLst>
                              <p:par>
                                <p:cTn id="2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11" grpId="0" animBg="1"/>
      <p:bldP spid="12" grpId="0"/>
      <p:bldP spid="13" grpId="0" animBg="1"/>
      <p:bldP spid="14" grpId="0" animBg="1"/>
      <p:bldP spid="15" grpId="0" animBg="1"/>
      <p:bldP spid="25" grpId="0"/>
      <p:bldP spid="27" grpId="0"/>
      <p:bldP spid="28" grpId="0"/>
      <p:bldP spid="61" grpId="0" animBg="1"/>
      <p:bldP spid="62" grpId="0" animBg="1"/>
      <p:bldP spid="64" grpId="0" animBg="1"/>
      <p:bldP spid="65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92" grpId="0"/>
      <p:bldP spid="93" grpId="0"/>
      <p:bldP spid="94" grpId="0"/>
      <p:bldP spid="95" grpId="0"/>
      <p:bldP spid="87" grpId="0"/>
      <p:bldP spid="88" grpId="0" animBg="1"/>
      <p:bldP spid="91" grpId="0" animBg="1"/>
      <p:bldP spid="73" grpId="0" animBg="1"/>
      <p:bldP spid="89" grpId="0" animBg="1"/>
      <p:bldP spid="54" grpId="0" animBg="1"/>
      <p:bldP spid="18" grpId="0"/>
      <p:bldP spid="19" grpId="0"/>
      <p:bldP spid="20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F58359A-2449-44E8-8348-F70FFCCD0349}"/>
              </a:ext>
            </a:extLst>
          </p:cNvPr>
          <p:cNvSpPr/>
          <p:nvPr/>
        </p:nvSpPr>
        <p:spPr>
          <a:xfrm>
            <a:off x="0" y="2147502"/>
            <a:ext cx="12192000" cy="4173374"/>
          </a:xfrm>
          <a:prstGeom prst="rect">
            <a:avLst/>
          </a:prstGeom>
          <a:solidFill>
            <a:schemeClr val="tx2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6465DA-8788-4FD4-A8ED-5460DEC80D04}"/>
              </a:ext>
            </a:extLst>
          </p:cNvPr>
          <p:cNvSpPr/>
          <p:nvPr/>
        </p:nvSpPr>
        <p:spPr>
          <a:xfrm>
            <a:off x="827930" y="2189617"/>
            <a:ext cx="3055864" cy="4770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138ABE-13E8-4096-B835-883532AC8BAE}"/>
              </a:ext>
            </a:extLst>
          </p:cNvPr>
          <p:cNvSpPr txBox="1"/>
          <p:nvPr/>
        </p:nvSpPr>
        <p:spPr>
          <a:xfrm>
            <a:off x="813416" y="2189502"/>
            <a:ext cx="30703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Lý</a:t>
            </a:r>
            <a:r>
              <a:rPr lang="en-US" sz="2500" b="1" dirty="0">
                <a:solidFill>
                  <a:srgbClr val="002060"/>
                </a:solidFill>
                <a:latin typeface="Book Antiqua" panose="02040602050305030304" pitchFamily="18" charset="0"/>
              </a:rPr>
              <a:t> do </a:t>
            </a:r>
            <a:r>
              <a:rPr lang="en-US" sz="25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chọn</a:t>
            </a:r>
            <a:r>
              <a:rPr lang="en-US" sz="25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đề</a:t>
            </a:r>
            <a:r>
              <a:rPr lang="en-US" sz="25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5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tài</a:t>
            </a:r>
            <a:endParaRPr lang="en-US" sz="2500" b="1" dirty="0">
              <a:solidFill>
                <a:srgbClr val="002060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49269" y="6420260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22504" y="6499839"/>
            <a:ext cx="8159592" cy="283027"/>
            <a:chOff x="1922504" y="6576039"/>
            <a:chExt cx="8159592" cy="283027"/>
          </a:xfrm>
        </p:grpSpPr>
        <p:sp>
          <p:nvSpPr>
            <p:cNvPr id="7" name="Rectangle 6"/>
            <p:cNvSpPr/>
            <p:nvPr/>
          </p:nvSpPr>
          <p:spPr>
            <a:xfrm>
              <a:off x="1922504" y="6576039"/>
              <a:ext cx="2039898" cy="283027"/>
            </a:xfrm>
            <a:prstGeom prst="rect">
              <a:avLst/>
            </a:prstGeom>
            <a:solidFill>
              <a:srgbClr val="2F3342">
                <a:alpha val="94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962402" y="6576039"/>
              <a:ext cx="2039898" cy="283027"/>
            </a:xfrm>
            <a:prstGeom prst="rect">
              <a:avLst/>
            </a:prstGeom>
            <a:solidFill>
              <a:srgbClr val="2F3342">
                <a:alpha val="94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02300" y="6576039"/>
              <a:ext cx="2039898" cy="283027"/>
            </a:xfrm>
            <a:prstGeom prst="rect">
              <a:avLst/>
            </a:prstGeom>
            <a:solidFill>
              <a:srgbClr val="2F3342">
                <a:alpha val="94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042198" y="6576039"/>
              <a:ext cx="2039898" cy="283027"/>
            </a:xfrm>
            <a:prstGeom prst="rect">
              <a:avLst/>
            </a:prstGeom>
            <a:solidFill>
              <a:srgbClr val="2F3342">
                <a:alpha val="94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263086" y="-2"/>
            <a:ext cx="928914" cy="832625"/>
          </a:xfrm>
          <a:prstGeom prst="rect">
            <a:avLst/>
          </a:prstGeom>
          <a:solidFill>
            <a:srgbClr val="99FF99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74681" y="1254385"/>
            <a:ext cx="394894" cy="39019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3455" y="832623"/>
            <a:ext cx="436712" cy="419225"/>
          </a:xfrm>
          <a:prstGeom prst="rect">
            <a:avLst/>
          </a:prstGeom>
          <a:solidFill>
            <a:srgbClr val="00FF99">
              <a:alpha val="8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0FAEAFD-241C-49C9-9F02-93AA8541ED79}"/>
              </a:ext>
            </a:extLst>
          </p:cNvPr>
          <p:cNvSpPr/>
          <p:nvPr/>
        </p:nvSpPr>
        <p:spPr>
          <a:xfrm flipH="1">
            <a:off x="3752958" y="303146"/>
            <a:ext cx="3878696" cy="1222160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877EA22-BBAE-478C-B6C3-7759EE450A39}"/>
              </a:ext>
            </a:extLst>
          </p:cNvPr>
          <p:cNvSpPr/>
          <p:nvPr/>
        </p:nvSpPr>
        <p:spPr>
          <a:xfrm flipH="1">
            <a:off x="5605771" y="537124"/>
            <a:ext cx="2752618" cy="133031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DD3B7D-9109-4937-A5B1-CE6B814F042B}"/>
              </a:ext>
            </a:extLst>
          </p:cNvPr>
          <p:cNvSpPr/>
          <p:nvPr/>
        </p:nvSpPr>
        <p:spPr>
          <a:xfrm flipH="1">
            <a:off x="4252515" y="506140"/>
            <a:ext cx="3939284" cy="121960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57DDFB-130A-4A8F-8B0E-ABDD9D5EF43B}"/>
              </a:ext>
            </a:extLst>
          </p:cNvPr>
          <p:cNvSpPr txBox="1"/>
          <p:nvPr/>
        </p:nvSpPr>
        <p:spPr>
          <a:xfrm>
            <a:off x="4304601" y="691632"/>
            <a:ext cx="3395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99FF33"/>
                </a:solidFill>
                <a:latin typeface="Book Antiqua" panose="02040602050305030304" pitchFamily="18" charset="0"/>
              </a:rPr>
              <a:t>PROBLEM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C18A1A00-5E9F-4CE0-9A49-F4E0A57C84D7}"/>
              </a:ext>
            </a:extLst>
          </p:cNvPr>
          <p:cNvSpPr txBox="1">
            <a:spLocks/>
          </p:cNvSpPr>
          <p:nvPr/>
        </p:nvSpPr>
        <p:spPr>
          <a:xfrm>
            <a:off x="828841" y="2851584"/>
            <a:ext cx="10534318" cy="33220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mùa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đông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nhiều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nơi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Nam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xuống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rất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(&lt;15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C).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lò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sưởi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sưởi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ấm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là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hết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sức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những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ra là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phải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luôn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giữ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ở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mức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ổn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hưởng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yếu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tố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lẫn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bên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môi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thấy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, nhóm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nghiên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PID,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dụng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ổn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8335151-BA6C-4388-A568-3653B52ACBBC}"/>
              </a:ext>
            </a:extLst>
          </p:cNvPr>
          <p:cNvSpPr txBox="1">
            <a:spLocks/>
          </p:cNvSpPr>
          <p:nvPr/>
        </p:nvSpPr>
        <p:spPr>
          <a:xfrm>
            <a:off x="827930" y="2138201"/>
            <a:ext cx="10861184" cy="46401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công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nghệ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:</a:t>
            </a:r>
          </a:p>
          <a:p>
            <a:pPr marL="465138" indent="3333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xuống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thấp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15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C,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khiển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bắt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hoạt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.</a:t>
            </a:r>
          </a:p>
          <a:p>
            <a:pPr marL="465138" indent="3333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25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30s.</a:t>
            </a:r>
          </a:p>
          <a:p>
            <a:pPr marL="465138" indent="3333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tác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.</a:t>
            </a:r>
          </a:p>
          <a:p>
            <a:pPr marL="465138" indent="3333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lọt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vố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POT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10%.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Thông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:</a:t>
            </a:r>
          </a:p>
          <a:p>
            <a:pPr marL="406400" indent="3333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ban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: 15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C.</a:t>
            </a:r>
          </a:p>
          <a:p>
            <a:pPr marL="406400" indent="3333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môi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xung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quanh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: 13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C.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6581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0" dur="2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3" dur="2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6" dur="2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9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2" dur="2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5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8" dur="2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  <p:bldP spid="17" grpId="1" animBg="1"/>
      <p:bldP spid="18" grpId="0"/>
      <p:bldP spid="18" grpId="1"/>
      <p:bldP spid="13" grpId="0" animBg="1"/>
      <p:bldP spid="14" grpId="0" animBg="1"/>
      <p:bldP spid="15" grpId="0" animBg="1"/>
      <p:bldP spid="56" grpId="0" animBg="1"/>
      <p:bldP spid="57" grpId="0" animBg="1"/>
      <p:bldP spid="58" grpId="0" animBg="1"/>
      <p:bldP spid="59" grpId="0"/>
      <p:bldP spid="85" grpId="0" uiExpand="1" build="allAtOnce"/>
      <p:bldP spid="19" grpId="0" build="allAtOnce"/>
      <p:bldP spid="19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7101385" y="1"/>
            <a:ext cx="5090615" cy="687679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7900" y="1416677"/>
            <a:ext cx="5555584" cy="4529786"/>
          </a:xfrm>
        </p:spPr>
        <p:txBody>
          <a:bodyPr>
            <a:normAutofit/>
          </a:bodyPr>
          <a:lstStyle/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là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, có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chỉnh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thông qua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bởi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cảm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biến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cặp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trở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).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tương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ứng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so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sánh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ban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đạt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trạng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thái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ổn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trong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mong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muốn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tức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là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đi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phòng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cân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bằng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nhiệt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thoát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ra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ngoài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môi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800" dirty="0">
                <a:latin typeface="Book Antiqua" panose="0204060205030503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01384" y="-16061"/>
            <a:ext cx="5090615" cy="6876791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75142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9" y="6422065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C508B45-7A47-4DD6-8C65-E295A0AC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580" y="708338"/>
            <a:ext cx="5231920" cy="601846"/>
          </a:xfrm>
        </p:spPr>
        <p:txBody>
          <a:bodyPr>
            <a:noAutofit/>
          </a:bodyPr>
          <a:lstStyle/>
          <a:p>
            <a:r>
              <a:rPr lang="en-US" sz="3000" dirty="0" err="1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000" dirty="0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000" dirty="0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000" dirty="0">
              <a:solidFill>
                <a:srgbClr val="99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32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75142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49269" y="6422065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C508B45-7A47-4DD6-8C65-E295A0AC2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932" y="615316"/>
            <a:ext cx="5231920" cy="601846"/>
          </a:xfrm>
        </p:spPr>
        <p:txBody>
          <a:bodyPr>
            <a:noAutofit/>
          </a:bodyPr>
          <a:lstStyle/>
          <a:p>
            <a:r>
              <a:rPr lang="en-US" sz="3000" dirty="0" err="1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000" dirty="0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000" dirty="0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rgbClr val="99FF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000" dirty="0">
              <a:solidFill>
                <a:srgbClr val="99FF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75E7AA-79FF-4050-AB22-2E43CF683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" t="21644" r="1113" b="21090"/>
          <a:stretch/>
        </p:blipFill>
        <p:spPr>
          <a:xfrm>
            <a:off x="225370" y="1432185"/>
            <a:ext cx="11741260" cy="489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024485E-7AC8-45FC-BB42-8C847A61A60A}"/>
              </a:ext>
            </a:extLst>
          </p:cNvPr>
          <p:cNvSpPr txBox="1">
            <a:spLocks/>
          </p:cNvSpPr>
          <p:nvPr/>
        </p:nvSpPr>
        <p:spPr>
          <a:xfrm>
            <a:off x="665408" y="1403798"/>
            <a:ext cx="10861184" cy="50164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8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49269" y="6420260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22504" y="6499839"/>
            <a:ext cx="8159592" cy="283027"/>
            <a:chOff x="1922504" y="6576039"/>
            <a:chExt cx="8159592" cy="283027"/>
          </a:xfrm>
        </p:grpSpPr>
        <p:sp>
          <p:nvSpPr>
            <p:cNvPr id="7" name="Rectangle 6"/>
            <p:cNvSpPr/>
            <p:nvPr/>
          </p:nvSpPr>
          <p:spPr>
            <a:xfrm>
              <a:off x="1922504" y="6576039"/>
              <a:ext cx="2039898" cy="283027"/>
            </a:xfrm>
            <a:prstGeom prst="rect">
              <a:avLst/>
            </a:prstGeom>
            <a:solidFill>
              <a:srgbClr val="2F3342">
                <a:alpha val="94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962402" y="6576039"/>
              <a:ext cx="2039898" cy="283027"/>
            </a:xfrm>
            <a:prstGeom prst="rect">
              <a:avLst/>
            </a:prstGeom>
            <a:solidFill>
              <a:srgbClr val="2F3342">
                <a:alpha val="94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02300" y="6576039"/>
              <a:ext cx="2039898" cy="283027"/>
            </a:xfrm>
            <a:prstGeom prst="rect">
              <a:avLst/>
            </a:prstGeom>
            <a:solidFill>
              <a:srgbClr val="2F3342">
                <a:alpha val="94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042198" y="6576039"/>
              <a:ext cx="2039898" cy="283027"/>
            </a:xfrm>
            <a:prstGeom prst="rect">
              <a:avLst/>
            </a:prstGeom>
            <a:solidFill>
              <a:srgbClr val="2F3342">
                <a:alpha val="94000"/>
              </a:srgb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263086" y="-2"/>
            <a:ext cx="928914" cy="832625"/>
          </a:xfrm>
          <a:prstGeom prst="rect">
            <a:avLst/>
          </a:prstGeom>
          <a:solidFill>
            <a:srgbClr val="99FF99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274681" y="1254385"/>
            <a:ext cx="394894" cy="390197"/>
          </a:xfrm>
          <a:prstGeom prst="rect">
            <a:avLst/>
          </a:prstGeom>
          <a:solidFill>
            <a:srgbClr val="00B050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823455" y="832623"/>
            <a:ext cx="436712" cy="419225"/>
          </a:xfrm>
          <a:prstGeom prst="rect">
            <a:avLst/>
          </a:prstGeom>
          <a:solidFill>
            <a:srgbClr val="00FF99">
              <a:alpha val="8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B8340ED-83C2-4AA6-830E-640AF24C5D2B}"/>
              </a:ext>
            </a:extLst>
          </p:cNvPr>
          <p:cNvSpPr/>
          <p:nvPr/>
        </p:nvSpPr>
        <p:spPr>
          <a:xfrm>
            <a:off x="665408" y="833053"/>
            <a:ext cx="4487163" cy="4770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E67F7B-D342-4A44-B714-A6161F37D6CD}"/>
              </a:ext>
            </a:extLst>
          </p:cNvPr>
          <p:cNvSpPr txBox="1"/>
          <p:nvPr/>
        </p:nvSpPr>
        <p:spPr>
          <a:xfrm>
            <a:off x="665408" y="832623"/>
            <a:ext cx="448716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Sơ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đồ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khối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mô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tả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hệ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 </a:t>
            </a:r>
            <a:r>
              <a:rPr lang="en-US" sz="2300" b="1" dirty="0" err="1">
                <a:solidFill>
                  <a:srgbClr val="002060"/>
                </a:solidFill>
                <a:latin typeface="Book Antiqua" panose="02040602050305030304" pitchFamily="18" charset="0"/>
              </a:rPr>
              <a:t>thống</a:t>
            </a:r>
            <a:r>
              <a:rPr lang="en-US" sz="2300" b="1" dirty="0">
                <a:solidFill>
                  <a:srgbClr val="002060"/>
                </a:solidFill>
                <a:latin typeface="Book Antiqua" panose="0204060205030503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536024-D761-4971-BEC6-88AD464A6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1" t="32434" r="1746" b="32391"/>
          <a:stretch/>
        </p:blipFill>
        <p:spPr>
          <a:xfrm>
            <a:off x="61381" y="1742063"/>
            <a:ext cx="12069238" cy="312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025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54" grpId="0" animBg="1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0">
            <a:extLst>
              <a:ext uri="{FF2B5EF4-FFF2-40B4-BE49-F238E27FC236}">
                <a16:creationId xmlns:a16="http://schemas.microsoft.com/office/drawing/2014/main" id="{4A11442D-3111-49A1-907B-7AAC13B46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6BA618C-A774-448A-9FE7-0A5B8B34D9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F662F-A198-4AD3-8EBC-0EC9A52B2994}"/>
              </a:ext>
            </a:extLst>
          </p:cNvPr>
          <p:cNvSpPr/>
          <p:nvPr/>
        </p:nvSpPr>
        <p:spPr>
          <a:xfrm flipH="1">
            <a:off x="3604558" y="211408"/>
            <a:ext cx="4175496" cy="1496602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1E3FC-2016-4085-9A4B-A172702EAAE1}"/>
              </a:ext>
            </a:extLst>
          </p:cNvPr>
          <p:cNvSpPr/>
          <p:nvPr/>
        </p:nvSpPr>
        <p:spPr>
          <a:xfrm flipH="1">
            <a:off x="5487576" y="414588"/>
            <a:ext cx="2963250" cy="1653545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2E86C5-8E5F-4620-A4FB-D1F926179D18}"/>
              </a:ext>
            </a:extLst>
          </p:cNvPr>
          <p:cNvSpPr/>
          <p:nvPr/>
        </p:nvSpPr>
        <p:spPr>
          <a:xfrm flipH="1">
            <a:off x="4333099" y="414588"/>
            <a:ext cx="3975372" cy="150483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29145" y="558329"/>
            <a:ext cx="3783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XÂY DỰNG</a:t>
            </a:r>
          </a:p>
          <a:p>
            <a:pPr algn="ctr"/>
            <a:r>
              <a:rPr 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MÔ HÌNH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52D30CB-F638-4C1A-B1EC-C606AD7B6C78}"/>
              </a:ext>
            </a:extLst>
          </p:cNvPr>
          <p:cNvSpPr txBox="1">
            <a:spLocks/>
          </p:cNvSpPr>
          <p:nvPr/>
        </p:nvSpPr>
        <p:spPr>
          <a:xfrm>
            <a:off x="705992" y="2137382"/>
            <a:ext cx="10780013" cy="46012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372BCF0-807B-4FB4-A84A-257D9423F5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207360" progId="Equation.DSMT4">
                  <p:embed/>
                </p:oleObj>
              </mc:Choice>
              <mc:Fallback>
                <p:oleObj name="Equation" r:id="rId3" imgW="914400" imgH="20736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372BCF0-807B-4FB4-A84A-257D9423F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EA024BF-509A-4001-BD13-E1578A5F94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207360" progId="Equation.DSMT4">
                  <p:embed/>
                </p:oleObj>
              </mc:Choice>
              <mc:Fallback>
                <p:oleObj name="Equation" r:id="rId5" imgW="914400" imgH="20736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EA024BF-509A-4001-BD13-E1578A5F9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B4B0988-9313-4A5B-8159-7599FEBB11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207360" progId="Equation.DSMT4">
                  <p:embed/>
                </p:oleObj>
              </mc:Choice>
              <mc:Fallback>
                <p:oleObj name="Equation" r:id="rId7" imgW="914400" imgH="20736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B4B0988-9313-4A5B-8159-7599FEBB11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F598C1D0-D428-4004-80BA-CA9C6110E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4226" y="2724058"/>
            <a:ext cx="6413115" cy="3975382"/>
          </a:xfrm>
          <a:prstGeom prst="rect">
            <a:avLst/>
          </a:prstGeom>
        </p:spPr>
      </p:pic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8969D08-3E42-4F50-8AA0-5350B9222C29}"/>
              </a:ext>
            </a:extLst>
          </p:cNvPr>
          <p:cNvSpPr txBox="1">
            <a:spLocks/>
          </p:cNvSpPr>
          <p:nvPr/>
        </p:nvSpPr>
        <p:spPr>
          <a:xfrm>
            <a:off x="642728" y="2197083"/>
            <a:ext cx="10780013" cy="460121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 err="1">
                <a:latin typeface="Book Antiqua" panose="02040602050305030304" pitchFamily="18" charset="0"/>
              </a:rPr>
              <a:t>Các</a:t>
            </a:r>
            <a:r>
              <a:rPr lang="en-US" sz="2000" dirty="0">
                <a:latin typeface="Book Antiqua" panose="02040602050305030304" pitchFamily="18" charset="0"/>
              </a:rPr>
              <a:t> </a:t>
            </a:r>
            <a:r>
              <a:rPr lang="en-US" sz="2000" dirty="0" err="1">
                <a:latin typeface="Book Antiqua" panose="02040602050305030304" pitchFamily="18" charset="0"/>
              </a:rPr>
              <a:t>biến</a:t>
            </a:r>
            <a:r>
              <a:rPr lang="en-US" sz="2000" dirty="0">
                <a:latin typeface="Book Antiqua" panose="02040602050305030304" pitchFamily="18" charset="0"/>
              </a:rPr>
              <a:t> </a:t>
            </a:r>
            <a:r>
              <a:rPr lang="en-US" sz="2000" dirty="0" err="1">
                <a:latin typeface="Book Antiqua" panose="02040602050305030304" pitchFamily="18" charset="0"/>
              </a:rPr>
              <a:t>quá</a:t>
            </a:r>
            <a:r>
              <a:rPr lang="en-US" sz="2000" dirty="0">
                <a:latin typeface="Book Antiqua" panose="02040602050305030304" pitchFamily="18" charset="0"/>
              </a:rPr>
              <a:t> </a:t>
            </a:r>
            <a:r>
              <a:rPr lang="en-US" sz="2000" dirty="0" err="1">
                <a:latin typeface="Book Antiqua" panose="02040602050305030304" pitchFamily="18" charset="0"/>
              </a:rPr>
              <a:t>trình</a:t>
            </a:r>
            <a:r>
              <a:rPr lang="en-US" sz="2000" dirty="0">
                <a:latin typeface="Book Antiqua" panose="02040602050305030304" pitchFamily="18" charset="0"/>
              </a:rPr>
              <a:t> </a:t>
            </a:r>
            <a:r>
              <a:rPr lang="en-US" sz="2000" dirty="0" err="1">
                <a:latin typeface="Book Antiqua" panose="02040602050305030304" pitchFamily="18" charset="0"/>
              </a:rPr>
              <a:t>của</a:t>
            </a:r>
            <a:r>
              <a:rPr lang="en-US" sz="2000" dirty="0">
                <a:latin typeface="Book Antiqua" panose="02040602050305030304" pitchFamily="18" charset="0"/>
              </a:rPr>
              <a:t> </a:t>
            </a:r>
            <a:r>
              <a:rPr lang="en-US" sz="2000" dirty="0" err="1">
                <a:latin typeface="Book Antiqua" panose="02040602050305030304" pitchFamily="18" charset="0"/>
              </a:rPr>
              <a:t>hệ</a:t>
            </a:r>
            <a:r>
              <a:rPr lang="en-US" sz="2000" dirty="0">
                <a:latin typeface="Book Antiqua" panose="02040602050305030304" pitchFamily="18" charset="0"/>
              </a:rPr>
              <a:t> </a:t>
            </a:r>
            <a:r>
              <a:rPr lang="en-US" sz="2000" dirty="0" err="1">
                <a:latin typeface="Book Antiqua" panose="02040602050305030304" pitchFamily="18" charset="0"/>
              </a:rPr>
              <a:t>thống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800" dirty="0">
              <a:latin typeface="Book Antiqua" panose="0204060205030503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595E5E-10B8-4F8D-AB03-2FC5F815F95F}"/>
              </a:ext>
            </a:extLst>
          </p:cNvPr>
          <p:cNvSpPr/>
          <p:nvPr/>
        </p:nvSpPr>
        <p:spPr>
          <a:xfrm>
            <a:off x="11549269" y="6390495"/>
            <a:ext cx="663940" cy="467506"/>
          </a:xfrm>
          <a:prstGeom prst="rect">
            <a:avLst/>
          </a:prstGeom>
          <a:solidFill>
            <a:srgbClr val="00FF99">
              <a:alpha val="80000"/>
            </a:srgbClr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49269" y="6390494"/>
            <a:ext cx="663940" cy="467505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7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0416" r="19931"/>
          <a:stretch/>
        </p:blipFill>
        <p:spPr>
          <a:xfrm>
            <a:off x="3705511" y="4649"/>
            <a:ext cx="8486489" cy="6853387"/>
          </a:xfrm>
        </p:spPr>
      </p:pic>
      <p:sp>
        <p:nvSpPr>
          <p:cNvPr id="8" name="Rectangle 7"/>
          <p:cNvSpPr/>
          <p:nvPr/>
        </p:nvSpPr>
        <p:spPr>
          <a:xfrm>
            <a:off x="3705511" y="-9262"/>
            <a:ext cx="8486489" cy="6862613"/>
          </a:xfrm>
          <a:prstGeom prst="rect">
            <a:avLst/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 descr="Accent squares:  white open shape, shaded green block, and white block with text placeholder.">
            <a:extLst>
              <a:ext uri="{FF2B5EF4-FFF2-40B4-BE49-F238E27FC236}">
                <a16:creationId xmlns:a16="http://schemas.microsoft.com/office/drawing/2014/main" id="{CCC577CF-CED3-44B1-AC3E-05C2556B41F4}"/>
              </a:ext>
            </a:extLst>
          </p:cNvPr>
          <p:cNvGrpSpPr/>
          <p:nvPr/>
        </p:nvGrpSpPr>
        <p:grpSpPr>
          <a:xfrm>
            <a:off x="883522" y="408327"/>
            <a:ext cx="6112037" cy="5752605"/>
            <a:chOff x="883522" y="408327"/>
            <a:chExt cx="5137823" cy="54441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</a:extLst>
            </p:cNvPr>
            <p:cNvSpPr/>
            <p:nvPr/>
          </p:nvSpPr>
          <p:spPr>
            <a:xfrm>
              <a:off x="1669433" y="872916"/>
              <a:ext cx="4351912" cy="4979535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3" name="Graphic 12" descr="Open accent square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1641" y="619155"/>
              <a:ext cx="4556466" cy="4773273"/>
            </a:xfrm>
            <a:prstGeom prst="rect">
              <a:avLst/>
            </a:prstGeom>
          </p:spPr>
        </p:pic>
      </p:grp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9" y="6405746"/>
            <a:ext cx="642731" cy="407804"/>
          </a:xfrm>
        </p:spPr>
        <p:txBody>
          <a:bodyPr/>
          <a:lstStyle/>
          <a:p>
            <a:fld id="{8C2E478F-E849-4A8C-AF1F-CBCC78A7CBFA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7">
                <a:extLst>
                  <a:ext uri="{FF2B5EF4-FFF2-40B4-BE49-F238E27FC236}">
                    <a16:creationId xmlns:a16="http://schemas.microsoft.com/office/drawing/2014/main" id="{C6C1AE88-0F90-45B1-B717-99B1606C99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9555" y="894556"/>
                <a:ext cx="4481848" cy="455751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đo</a:t>
                </a: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từ</a:t>
                </a: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PT-100: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endParaRPr lang="en-US" sz="1800" dirty="0">
                  <a:latin typeface="Book Antiqua" panose="0204060205030503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 err="1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:                                                       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                                                               (1)</a:t>
                </a: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Hàm</a:t>
                </a: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truyền</a:t>
                </a: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 Van: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800" dirty="0">
                  <a:latin typeface="Book Antiqua" panose="0204060205030503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Book Antiqua" panose="02040602050305030304" pitchFamily="18" charset="0"/>
                    <a:cs typeface="Times New Roman" panose="02020603050405020304" pitchFamily="18" charset="0"/>
                  </a:rPr>
                  <a:t>				(2)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800" dirty="0">
                  <a:latin typeface="Book Antiqua" panose="020406020503050303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0000"/>
                  </a:lnSpc>
                  <a:buFont typeface="Wingdings" panose="05000000000000000000" pitchFamily="2" charset="2"/>
                  <a:buChar char="q"/>
                </a:pP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Buồng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đốt</a:t>
                </a:r>
                <a:r>
                  <a:rPr lang="en-US" sz="1800" dirty="0">
                    <a:latin typeface="Book Antiqua" panose="02040602050305030304" pitchFamily="18" charset="0"/>
                  </a:rPr>
                  <a:t>: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Chuyển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đổi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lưu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lượng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khí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lim>
                        <m:r>
                          <a:rPr lang="en-US" sz="2000">
                            <a:latin typeface="Cambria Math" panose="02040503050406030204" pitchFamily="18" charset="0"/>
                          </a:rPr>
                          <m:t>•</m:t>
                        </m:r>
                      </m:lim>
                    </m:limUpp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>
                    <a:latin typeface="Book Antiqua" panose="02040602050305030304" pitchFamily="18" charset="0"/>
                  </a:rPr>
                  <a:t>sang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dòng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:r>
                  <a:rPr lang="en-US" sz="1800" dirty="0" err="1">
                    <a:latin typeface="Book Antiqua" panose="02040602050305030304" pitchFamily="18" charset="0"/>
                  </a:rPr>
                  <a:t>nhiệt</a:t>
                </a:r>
                <a:r>
                  <a:rPr lang="en-US" sz="1800" dirty="0">
                    <a:latin typeface="Book Antiqua" panose="0204060205030503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Book Antiqua" panose="02040602050305030304" pitchFamily="18" charset="0"/>
                  </a:rPr>
                  <a:t>:</a:t>
                </a:r>
                <a:r>
                  <a:rPr lang="en-US" sz="2000" dirty="0">
                    <a:latin typeface="Book Antiqua" panose="02040602050305030304" pitchFamily="18" charset="0"/>
                  </a:rPr>
                  <a:t> 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1800" dirty="0">
                    <a:latin typeface="Book Antiqua" panose="02040602050305030304" pitchFamily="18" charset="0"/>
                  </a:rPr>
                  <a:t>				(3)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800" dirty="0">
                  <a:latin typeface="Book Antiqua" panose="0204060205030503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 Placeholder 7">
                <a:extLst>
                  <a:ext uri="{FF2B5EF4-FFF2-40B4-BE49-F238E27FC236}">
                    <a16:creationId xmlns:a16="http://schemas.microsoft.com/office/drawing/2014/main" id="{C6C1AE88-0F90-45B1-B717-99B1606C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55" y="894556"/>
                <a:ext cx="4481848" cy="4557513"/>
              </a:xfrm>
              <a:prstGeom prst="rect">
                <a:avLst/>
              </a:prstGeom>
              <a:blipFill>
                <a:blip r:embed="rId6"/>
                <a:stretch>
                  <a:fillRect l="-1224" t="-1071" r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D629D1D-8FC0-45B2-9002-68841B11A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DF0D4B2C-339A-41AC-8567-3F37E069F0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94200" y="2387600"/>
          <a:ext cx="914400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14400" imgH="207360" progId="Equation.DSMT4">
                  <p:embed/>
                </p:oleObj>
              </mc:Choice>
              <mc:Fallback>
                <p:oleObj name="Equation" r:id="rId7" imgW="914400" imgH="20736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DF0D4B2C-339A-41AC-8567-3F37E069F0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4200" y="2387600"/>
                        <a:ext cx="914400" cy="20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E72F99-76BE-45FA-A574-5E4A250BE881}"/>
                  </a:ext>
                </a:extLst>
              </p:cNvPr>
              <p:cNvSpPr/>
              <p:nvPr/>
            </p:nvSpPr>
            <p:spPr>
              <a:xfrm>
                <a:off x="2581085" y="1345425"/>
                <a:ext cx="253704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E72F99-76BE-45FA-A574-5E4A250BE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085" y="1345425"/>
                <a:ext cx="2537041" cy="400110"/>
              </a:xfrm>
              <a:prstGeom prst="rect">
                <a:avLst/>
              </a:prstGeom>
              <a:blipFill>
                <a:blip r:embed="rId9"/>
                <a:stretch>
                  <a:fillRect t="-127692" r="-23022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1D5D02-0520-4D76-B171-0E1D21AFF968}"/>
                  </a:ext>
                </a:extLst>
              </p:cNvPr>
              <p:cNvSpPr/>
              <p:nvPr/>
            </p:nvSpPr>
            <p:spPr>
              <a:xfrm>
                <a:off x="2900332" y="2930197"/>
                <a:ext cx="1905778" cy="8671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limUpp>
                            <m:limUpp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lim>
                              <m:r>
                                <a:rPr lang="en-US" sz="20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•</m:t>
                              </m:r>
                            </m:lim>
                          </m:limUpp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0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1D5D02-0520-4D76-B171-0E1D21AFF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332" y="2930197"/>
                <a:ext cx="1905778" cy="86716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11A3A73-31D2-44A3-8569-29039B638415}"/>
                  </a:ext>
                </a:extLst>
              </p:cNvPr>
              <p:cNvSpPr/>
              <p:nvPr/>
            </p:nvSpPr>
            <p:spPr>
              <a:xfrm>
                <a:off x="2660010" y="1788954"/>
                <a:ext cx="2020938" cy="720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11A3A73-31D2-44A3-8569-29039B638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010" y="1788954"/>
                <a:ext cx="2020938" cy="7205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E7D463-9BFA-47F8-81C2-DBE1C3C175CB}"/>
                  </a:ext>
                </a:extLst>
              </p:cNvPr>
              <p:cNvSpPr/>
              <p:nvPr/>
            </p:nvSpPr>
            <p:spPr>
              <a:xfrm>
                <a:off x="2829127" y="4810651"/>
                <a:ext cx="2048189" cy="501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limUpp>
                        <m:limUp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lim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•</m:t>
                          </m:r>
                        </m:lim>
                      </m:limUpp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DE7D463-9BFA-47F8-81C2-DBE1C3C17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127" y="4810651"/>
                <a:ext cx="2048189" cy="5018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E0791E3-9906-455B-98E5-0E2ECC32A4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0198" y="578722"/>
            <a:ext cx="4048125" cy="2333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B8B942-1135-4B90-9550-8143B06678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0198" y="2912347"/>
            <a:ext cx="4057650" cy="1666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C73DCAC-3AE5-4DF5-BA4E-5AB622ACDA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50198" y="4569080"/>
            <a:ext cx="40576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4009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-01_Presentation_AS - v4.potx" id="{D7CDF393-FDD4-437B-B94C-496AC1500528}" vid="{96D15EC4-ADBA-4147-B6BF-A6EFEFEB87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0</TotalTime>
  <Words>1036</Words>
  <Application>Microsoft Office PowerPoint</Application>
  <PresentationFormat>Widescreen</PresentationFormat>
  <Paragraphs>1017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Book Antiqua</vt:lpstr>
      <vt:lpstr>Calibri</vt:lpstr>
      <vt:lpstr>Cambria Math</vt:lpstr>
      <vt:lpstr>Times New Roman</vt:lpstr>
      <vt:lpstr>Wingdings</vt:lpstr>
      <vt:lpstr>Office Theme</vt:lpstr>
      <vt:lpstr>Equation</vt:lpstr>
      <vt:lpstr>HỆ THỐNG ĐIỀU KHIỂN NHIỆT ĐỘ PHÒNG</vt:lpstr>
      <vt:lpstr>PowerPoint Presentation</vt:lpstr>
      <vt:lpstr>PowerPoint Presentation</vt:lpstr>
      <vt:lpstr>PowerPoint Presentation</vt:lpstr>
      <vt:lpstr>Nguyên lý hoạt động</vt:lpstr>
      <vt:lpstr>Nguyên lý hoạt động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2018-11-26T09:11:34Z</dcterms:created>
  <dcterms:modified xsi:type="dcterms:W3CDTF">2023-03-06T03:48:30Z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2018-08-01T18:17:20.6348874Z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_MarkAsFinal">
    <vt:bool>true</vt:bool>
  </property>
</Properties>
</file>